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5" r:id="rId4"/>
    <p:sldId id="260" r:id="rId5"/>
    <p:sldId id="261" r:id="rId6"/>
    <p:sldId id="262" r:id="rId7"/>
    <p:sldId id="263" r:id="rId8"/>
    <p:sldId id="265" r:id="rId9"/>
    <p:sldId id="270" r:id="rId10"/>
    <p:sldId id="271" r:id="rId11"/>
    <p:sldId id="272" r:id="rId12"/>
    <p:sldId id="273" r:id="rId13"/>
    <p:sldId id="278" r:id="rId14"/>
    <p:sldId id="277" r:id="rId15"/>
    <p:sldId id="279" r:id="rId16"/>
    <p:sldId id="280" r:id="rId17"/>
    <p:sldId id="281" r:id="rId18"/>
    <p:sldId id="284" r:id="rId19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2D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 36"/>
          <p:cNvPicPr/>
          <p:nvPr/>
        </p:nvPicPr>
        <p:blipFill>
          <a:blip r:embed="rId2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pc="-1">
                <a:latin typeface="Arial"/>
              </a:rPr>
              <a:t>Cliquez pour éditer le format du plan de texte</a:t>
            </a:r>
            <a:endParaRPr/>
          </a:p>
          <a:p>
            <a:pPr marL="864000" lvl="1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800" spc="-1">
                <a:latin typeface="Arial"/>
              </a:rPr>
              <a:t>Second niveau de plan</a:t>
            </a:r>
            <a:endParaRPr/>
          </a:p>
          <a:p>
            <a:pPr marL="1296000" lvl="2" indent="-288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2400" spc="-1">
                <a:latin typeface="Arial"/>
              </a:rPr>
              <a:t>Troisième niveau de plan</a:t>
            </a:r>
            <a:endParaRPr/>
          </a:p>
          <a:p>
            <a:pPr marL="1728000" lvl="3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Arial"/>
              </a:rPr>
              <a:t>Quatrième niveau de plan</a:t>
            </a:r>
            <a:endParaRPr/>
          </a:p>
          <a:p>
            <a:pPr marL="2160000" lvl="4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2000" spc="-1">
                <a:latin typeface="Arial"/>
              </a:rPr>
              <a:t>Cinquième niveau de plan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Arial"/>
              </a:rPr>
              <a:t>Sixième niveau de plan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Arial"/>
              </a:rPr>
              <a:t>Septième niveau de plan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spc="-1">
                <a:latin typeface="Times New Roman"/>
              </a:rPr>
              <a:t>&lt;date/heure&gt;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fr-FR" sz="1400" spc="-1">
                <a:latin typeface="Times New Roman"/>
              </a:rPr>
              <a:t>&lt;pied de page&gt;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2A068FD-3312-42CB-BD94-A1C609867DDD}" type="slidenum">
              <a:rPr lang="fr-FR" sz="1400" spc="-1">
                <a:latin typeface="Times New Roman"/>
              </a:rPr>
              <a:pPr algn="r"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CYPRIEN%20-%20Twitter%20Comment%20&#231;a%20marche%20(2009)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ddp91.ac-versailles.fr/IMG/swf/LangageTwitter.sw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680000" y="1620000"/>
            <a:ext cx="450000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fr-FR" sz="6000" b="1" spc="-1" dirty="0">
                <a:solidFill>
                  <a:srgbClr val="00DCFF"/>
                </a:solidFill>
                <a:latin typeface="Comic Sans MS"/>
                <a:hlinkClick r:id="rId2" action="ppaction://hlinkfile"/>
              </a:rPr>
              <a:t>C'est quoi ?</a:t>
            </a:r>
            <a:endParaRPr/>
          </a:p>
        </p:txBody>
      </p:sp>
      <p:pic>
        <p:nvPicPr>
          <p:cNvPr id="40" name="Image 39"/>
          <p:cNvPicPr/>
          <p:nvPr/>
        </p:nvPicPr>
        <p:blipFill>
          <a:blip r:embed="rId3"/>
          <a:stretch/>
        </p:blipFill>
        <p:spPr>
          <a:xfrm>
            <a:off x="405720" y="540000"/>
            <a:ext cx="3914280" cy="3342960"/>
          </a:xfrm>
          <a:prstGeom prst="rect">
            <a:avLst/>
          </a:prstGeom>
          <a:ln>
            <a:noFill/>
          </a:ln>
        </p:spPr>
      </p:pic>
      <p:sp>
        <p:nvSpPr>
          <p:cNvPr id="41" name="TextShape 2"/>
          <p:cNvSpPr txBox="1"/>
          <p:nvPr/>
        </p:nvSpPr>
        <p:spPr>
          <a:xfrm>
            <a:off x="4397370" y="3599999"/>
            <a:ext cx="5322630" cy="339454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800" spc="-1" dirty="0" err="1">
                <a:latin typeface="Arial"/>
              </a:rPr>
              <a:t>Twitter</a:t>
            </a:r>
            <a:r>
              <a:rPr lang="fr-FR" sz="2800" spc="-1" dirty="0">
                <a:latin typeface="Arial"/>
              </a:rPr>
              <a:t> est un réseau social qui permet d'envoyer gratuitement par internet des messages courts de 140 caractères, un peu comme des </a:t>
            </a:r>
            <a:r>
              <a:rPr lang="fr-FR" sz="2800" spc="-1" dirty="0" err="1">
                <a:latin typeface="Arial"/>
              </a:rPr>
              <a:t>sms</a:t>
            </a:r>
            <a:r>
              <a:rPr lang="fr-FR" sz="2800" spc="-1" dirty="0">
                <a:latin typeface="Arial"/>
              </a:rPr>
              <a:t>. Ces messages sont appelés </a:t>
            </a:r>
            <a:r>
              <a:rPr lang="fr-FR" sz="2800" spc="-1" dirty="0" err="1">
                <a:latin typeface="Arial"/>
              </a:rPr>
              <a:t>Tweets</a:t>
            </a:r>
            <a:r>
              <a:rPr lang="fr-FR" sz="2800" spc="-1" dirty="0">
                <a:latin typeface="Arial"/>
              </a:rPr>
              <a:t> : </a:t>
            </a:r>
            <a:r>
              <a:rPr lang="fr-FR" sz="2800" spc="-1" dirty="0">
                <a:latin typeface="Arial"/>
                <a:ea typeface="Arial"/>
              </a:rPr>
              <a:t>"</a:t>
            </a:r>
            <a:r>
              <a:rPr lang="fr-FR" sz="2800" spc="-1" dirty="0">
                <a:latin typeface="Arial"/>
              </a:rPr>
              <a:t>gazouillis</a:t>
            </a:r>
            <a:r>
              <a:rPr lang="fr-FR" sz="2800" spc="-1" dirty="0">
                <a:latin typeface="Arial"/>
                <a:ea typeface="Arial"/>
              </a:rPr>
              <a:t>".</a:t>
            </a:r>
            <a:endParaRPr/>
          </a:p>
        </p:txBody>
      </p:sp>
      <p:sp>
        <p:nvSpPr>
          <p:cNvPr id="42" name="TextShape 3"/>
          <p:cNvSpPr txBox="1"/>
          <p:nvPr/>
        </p:nvSpPr>
        <p:spPr>
          <a:xfrm>
            <a:off x="360000" y="5878440"/>
            <a:ext cx="4140000" cy="105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/>
          </a:p>
          <a:p>
            <a:endParaRPr/>
          </a:p>
        </p:txBody>
      </p:sp>
      <p:pic>
        <p:nvPicPr>
          <p:cNvPr id="6" name="Image 5"/>
          <p:cNvPicPr/>
          <p:nvPr/>
        </p:nvPicPr>
        <p:blipFill>
          <a:blip r:embed="rId3"/>
          <a:stretch/>
        </p:blipFill>
        <p:spPr>
          <a:xfrm>
            <a:off x="396842" y="565127"/>
            <a:ext cx="3914280" cy="33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40000" y="180000"/>
            <a:ext cx="8820000" cy="200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Un </a:t>
            </a:r>
            <a:r>
              <a:rPr lang="fr-FR" sz="5400" b="1" spc="-1" dirty="0" err="1">
                <a:solidFill>
                  <a:srgbClr val="00DCFF"/>
                </a:solidFill>
                <a:latin typeface="Comic Sans MS"/>
              </a:rPr>
              <a:t>tweet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 n'est pas tout à fait un </a:t>
            </a:r>
            <a:r>
              <a:rPr lang="fr-FR" sz="5400" b="1" spc="-1" dirty="0" err="1">
                <a:solidFill>
                  <a:srgbClr val="00DCFF"/>
                </a:solidFill>
                <a:latin typeface="Comic Sans MS"/>
              </a:rPr>
              <a:t>sms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 !</a:t>
            </a:r>
            <a:endParaRPr/>
          </a:p>
        </p:txBody>
      </p:sp>
      <p:pic>
        <p:nvPicPr>
          <p:cNvPr id="101" name="Image 100"/>
          <p:cNvPicPr/>
          <p:nvPr/>
        </p:nvPicPr>
        <p:blipFill>
          <a:blip r:embed="rId2"/>
          <a:stretch/>
        </p:blipFill>
        <p:spPr>
          <a:xfrm>
            <a:off x="1440000" y="2374920"/>
            <a:ext cx="7210080" cy="4105080"/>
          </a:xfrm>
          <a:prstGeom prst="rect">
            <a:avLst/>
          </a:prstGeom>
          <a:ln>
            <a:noFill/>
          </a:ln>
        </p:spPr>
      </p:pic>
      <p:sp>
        <p:nvSpPr>
          <p:cNvPr id="102" name="TextShape 2"/>
          <p:cNvSpPr txBox="1"/>
          <p:nvPr/>
        </p:nvSpPr>
        <p:spPr>
          <a:xfrm>
            <a:off x="1260000" y="6660000"/>
            <a:ext cx="7740000" cy="43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60000" y="207936"/>
            <a:ext cx="9360000" cy="18152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Mais comme les </a:t>
            </a:r>
            <a:r>
              <a:rPr lang="fr-FR" sz="5400" b="1" spc="-1" dirty="0" err="1">
                <a:solidFill>
                  <a:srgbClr val="00DCFF"/>
                </a:solidFill>
                <a:latin typeface="Comic Sans MS"/>
              </a:rPr>
              <a:t>sms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, c'est tout un langage !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540000" y="1980000"/>
            <a:ext cx="9000000" cy="206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800" spc="-1" dirty="0">
                <a:latin typeface="Arial"/>
              </a:rPr>
              <a:t>Vous apprendrez au fur et à mesure tout ce vocabulaire qui vient de l'anglais. Par exemple, savez-vous ce que c'est qu'un </a:t>
            </a:r>
            <a:r>
              <a:rPr lang="fr-FR" sz="2800" spc="-1" dirty="0">
                <a:latin typeface="Arial"/>
                <a:ea typeface="Arial"/>
              </a:rPr>
              <a:t>"</a:t>
            </a:r>
            <a:r>
              <a:rPr lang="fr-FR" sz="2800" spc="-1" dirty="0" err="1">
                <a:latin typeface="Arial"/>
                <a:ea typeface="Arial"/>
              </a:rPr>
              <a:t>Retweet</a:t>
            </a:r>
            <a:r>
              <a:rPr lang="fr-FR" sz="2800" spc="-1" dirty="0">
                <a:latin typeface="Arial"/>
                <a:ea typeface="Arial"/>
              </a:rPr>
              <a:t>", la "Time Line" ou encore un "</a:t>
            </a:r>
            <a:r>
              <a:rPr lang="fr-FR" sz="2800" spc="-1" dirty="0" err="1">
                <a:latin typeface="Arial"/>
                <a:ea typeface="Arial"/>
              </a:rPr>
              <a:t>hashtag</a:t>
            </a:r>
            <a:r>
              <a:rPr lang="fr-FR" sz="2800" spc="-1" dirty="0">
                <a:latin typeface="Arial"/>
                <a:ea typeface="Arial"/>
              </a:rPr>
              <a:t>" ? Vous pouvez explorer ces mots sur cette </a:t>
            </a:r>
            <a:r>
              <a:rPr lang="fr-FR" sz="2800" spc="-1" dirty="0">
                <a:latin typeface="Arial"/>
                <a:ea typeface="Arial"/>
                <a:hlinkClick r:id="rId2"/>
              </a:rPr>
              <a:t>image animée</a:t>
            </a:r>
            <a:r>
              <a:rPr lang="fr-FR" sz="2800" spc="-1" dirty="0">
                <a:latin typeface="Arial"/>
                <a:ea typeface="Arial"/>
              </a:rPr>
              <a:t> !</a:t>
            </a:r>
            <a:endParaRPr/>
          </a:p>
        </p:txBody>
      </p:sp>
      <p:pic>
        <p:nvPicPr>
          <p:cNvPr id="105" name="Image 104"/>
          <p:cNvPicPr/>
          <p:nvPr/>
        </p:nvPicPr>
        <p:blipFill>
          <a:blip r:embed="rId3"/>
          <a:stretch/>
        </p:blipFill>
        <p:spPr>
          <a:xfrm>
            <a:off x="1563120" y="4279903"/>
            <a:ext cx="7076880" cy="30003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360000" y="540000"/>
            <a:ext cx="9540000" cy="1046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Comment écrire un </a:t>
            </a:r>
            <a:r>
              <a:rPr lang="fr-FR" sz="5400" b="1" spc="-1" dirty="0" err="1">
                <a:solidFill>
                  <a:srgbClr val="00DCFF"/>
                </a:solidFill>
                <a:latin typeface="Comic Sans MS"/>
              </a:rPr>
              <a:t>tweet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 ?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682594" y="1493821"/>
            <a:ext cx="8640000" cy="107157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800" spc="-1" dirty="0">
                <a:latin typeface="Arial"/>
              </a:rPr>
              <a:t>Mieux vaut s'entraîner d'abord, en écrivant un 1</a:t>
            </a:r>
            <a:r>
              <a:rPr lang="fr-FR" sz="2800" spc="-1" baseline="101000" dirty="0">
                <a:latin typeface="Arial"/>
              </a:rPr>
              <a:t>er</a:t>
            </a:r>
            <a:r>
              <a:rPr lang="fr-FR" sz="2800" spc="-1" dirty="0">
                <a:latin typeface="Arial"/>
              </a:rPr>
              <a:t> jet au brouillon papier, en commençant par écrire le pseudo du groupe ( ex: </a:t>
            </a:r>
            <a:r>
              <a:rPr lang="fr-FR" sz="2800" spc="-1" dirty="0" err="1">
                <a:latin typeface="Arial"/>
              </a:rPr>
              <a:t>tim</a:t>
            </a:r>
            <a:r>
              <a:rPr lang="fr-FR" sz="2800" spc="-1" dirty="0">
                <a:latin typeface="Arial"/>
              </a:rPr>
              <a:t> ):</a:t>
            </a:r>
          </a:p>
          <a:p>
            <a:pPr>
              <a:buClr>
                <a:srgbClr val="FFFFFF"/>
              </a:buClr>
              <a:buSzPct val="45000"/>
              <a:buFont typeface="StarSymbol"/>
              <a:buChar char=""/>
            </a:pPr>
            <a:endParaRPr lang="fr-FR" sz="2800" spc="-1" dirty="0">
              <a:latin typeface="Arial"/>
            </a:endParaRPr>
          </a:p>
          <a:p>
            <a:pPr>
              <a:buClr>
                <a:srgbClr val="FFFFFF"/>
              </a:buClr>
              <a:buSzPct val="45000"/>
              <a:buFont typeface="StarSymbol"/>
              <a:buChar char=""/>
            </a:pPr>
            <a:r>
              <a:rPr lang="fr-FR" sz="2800" spc="-1" dirty="0">
                <a:latin typeface="Arial"/>
              </a:rPr>
              <a:t> </a:t>
            </a:r>
          </a:p>
          <a:p>
            <a:pPr>
              <a:buClr>
                <a:srgbClr val="FFFFFF"/>
              </a:buClr>
              <a:buSzPct val="45000"/>
              <a:buFont typeface="StarSymbol"/>
              <a:buChar char=""/>
            </a:pPr>
            <a:endParaRPr lang="fr-FR" sz="2800" spc="-1" dirty="0">
              <a:latin typeface="Arial"/>
            </a:endParaRPr>
          </a:p>
          <a:p>
            <a:pPr>
              <a:buClr>
                <a:srgbClr val="FFFFFF"/>
              </a:buClr>
              <a:buSzPct val="45000"/>
              <a:buFont typeface="StarSymbol"/>
              <a:buChar char=""/>
            </a:pPr>
            <a:endParaRPr lang="fr-FR" sz="2800" spc="-1" dirty="0">
              <a:latin typeface="Arial"/>
            </a:endParaRPr>
          </a:p>
          <a:p>
            <a:pPr>
              <a:buClr>
                <a:srgbClr val="FFFFFF"/>
              </a:buClr>
              <a:buSzPct val="45000"/>
              <a:buFont typeface="StarSymbol"/>
              <a:buChar char=""/>
            </a:pPr>
            <a:endParaRPr lang="fr-FR" sz="2800" spc="-1" dirty="0">
              <a:latin typeface="Arial"/>
            </a:endParaRPr>
          </a:p>
          <a:p>
            <a:pPr>
              <a:buClr>
                <a:srgbClr val="FFFFFF"/>
              </a:buClr>
              <a:buSzPct val="45000"/>
              <a:buFont typeface="StarSymbol"/>
              <a:buChar char=""/>
            </a:pPr>
            <a:endParaRPr lang="fr-FR" sz="2800" spc="-1" dirty="0">
              <a:latin typeface="Arial"/>
            </a:endParaRPr>
          </a:p>
          <a:p>
            <a:pPr>
              <a:buClr>
                <a:srgbClr val="FFFFFF"/>
              </a:buClr>
              <a:buSzPct val="45000"/>
            </a:pPr>
            <a:endParaRPr lang="fr-FR" dirty="0"/>
          </a:p>
          <a:p>
            <a:pPr>
              <a:buClr>
                <a:srgbClr val="FFFFFF"/>
              </a:buClr>
              <a:buSzPct val="45000"/>
            </a:pPr>
            <a:endParaRPr dirty="0"/>
          </a:p>
          <a:p>
            <a:pPr>
              <a:buClr>
                <a:srgbClr val="FFFFFF"/>
              </a:buClr>
              <a:buSzPct val="45000"/>
              <a:buFont typeface="StarSymbol"/>
              <a:buChar char=""/>
            </a:pPr>
            <a:r>
              <a:rPr lang="fr-FR" sz="2800" spc="-1" dirty="0">
                <a:latin typeface="Arial"/>
              </a:rPr>
              <a:t>Cela permettra d'être sûr que l'on ne dépasse pas les </a:t>
            </a:r>
            <a:r>
              <a:rPr lang="fr-FR" sz="2800" b="1" spc="-1" dirty="0">
                <a:latin typeface="Arial"/>
              </a:rPr>
              <a:t>140 caractères </a:t>
            </a:r>
            <a:r>
              <a:rPr lang="fr-FR" sz="2800" spc="-1" dirty="0">
                <a:latin typeface="Arial"/>
              </a:rPr>
              <a:t>!</a:t>
            </a:r>
            <a:endParaRPr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611288" y="3136895"/>
          <a:ext cx="55007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7503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80000" y="565126"/>
            <a:ext cx="9720000" cy="25717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Que se passe-t-il si vous dépassez les 140 caractères ?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682594" y="3136895"/>
            <a:ext cx="8640000" cy="127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fr-FR" sz="2800" spc="-1" dirty="0">
                <a:latin typeface="Arial"/>
              </a:rPr>
              <a:t>Les caractères en trop sont surlignés en rose dans le </a:t>
            </a:r>
            <a:r>
              <a:rPr lang="fr-FR" sz="2800" spc="-1" dirty="0" err="1">
                <a:latin typeface="Arial"/>
              </a:rPr>
              <a:t>tweet</a:t>
            </a:r>
            <a:r>
              <a:rPr lang="fr-FR" sz="2800" spc="-1" dirty="0">
                <a:latin typeface="Arial"/>
              </a:rPr>
              <a:t> et le nombre apparaît en rouge avec le signe </a:t>
            </a:r>
            <a:r>
              <a:rPr lang="fr-FR" sz="2800" spc="-1" dirty="0">
                <a:latin typeface="Arial"/>
                <a:ea typeface="Arial"/>
              </a:rPr>
              <a:t>"-" devant "Tweeter".</a:t>
            </a:r>
            <a:endParaRPr/>
          </a:p>
        </p:txBody>
      </p:sp>
      <p:pic>
        <p:nvPicPr>
          <p:cNvPr id="6" name="Image 5" descr="Capture.PNG"/>
          <p:cNvPicPr>
            <a:picLocks noChangeAspect="1"/>
          </p:cNvPicPr>
          <p:nvPr/>
        </p:nvPicPr>
        <p:blipFill>
          <a:blip r:embed="rId2"/>
          <a:srcRect l="9577" t="15041" r="9974" b="16200"/>
          <a:stretch>
            <a:fillRect/>
          </a:stretch>
        </p:blipFill>
        <p:spPr>
          <a:xfrm>
            <a:off x="2254230" y="4565655"/>
            <a:ext cx="600079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720000" y="393479"/>
            <a:ext cx="8640000" cy="95746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dirty="0">
                <a:solidFill>
                  <a:srgbClr val="00B0F0"/>
                </a:solidFill>
                <a:latin typeface="Comic Sans MS" pitchFamily="66" charset="0"/>
              </a:rPr>
              <a:t>Réponse à un </a:t>
            </a:r>
            <a:r>
              <a:rPr lang="fr-FR" sz="5400" b="1" dirty="0" err="1">
                <a:solidFill>
                  <a:srgbClr val="00B0F0"/>
                </a:solidFill>
                <a:latin typeface="Comic Sans MS" pitchFamily="66" charset="0"/>
              </a:rPr>
              <a:t>Tweet</a:t>
            </a:r>
            <a:endParaRPr sz="5400" b="1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682594" y="1350945"/>
            <a:ext cx="8640000" cy="127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800" spc="-1" dirty="0">
                <a:latin typeface="Arial"/>
              </a:rPr>
              <a:t>Quand vous voulez répondre à un </a:t>
            </a:r>
            <a:r>
              <a:rPr lang="fr-FR" sz="2800" spc="-1" dirty="0" err="1">
                <a:latin typeface="Arial"/>
              </a:rPr>
              <a:t>tweet</a:t>
            </a:r>
            <a:r>
              <a:rPr lang="fr-FR" sz="2800" spc="-1" dirty="0">
                <a:latin typeface="Arial"/>
              </a:rPr>
              <a:t>, il suffit de cliquer sur la </a:t>
            </a:r>
            <a:r>
              <a:rPr lang="fr-FR" sz="2800" b="1" spc="-1" dirty="0">
                <a:solidFill>
                  <a:srgbClr val="FF0000"/>
                </a:solidFill>
                <a:latin typeface="Arial"/>
              </a:rPr>
              <a:t>flèche</a:t>
            </a:r>
            <a:r>
              <a:rPr lang="fr-FR" sz="2800" spc="-1" dirty="0">
                <a:latin typeface="Arial"/>
              </a:rPr>
              <a:t> en bas à gauche</a:t>
            </a:r>
            <a:endParaRPr/>
          </a:p>
        </p:txBody>
      </p:sp>
      <p:sp>
        <p:nvSpPr>
          <p:cNvPr id="128" name="TextShape 3"/>
          <p:cNvSpPr txBox="1"/>
          <p:nvPr/>
        </p:nvSpPr>
        <p:spPr>
          <a:xfrm>
            <a:off x="720000" y="2539800"/>
            <a:ext cx="8640000" cy="88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7" name="Image 6" descr="Capture.PNG"/>
          <p:cNvPicPr>
            <a:picLocks noChangeAspect="1"/>
          </p:cNvPicPr>
          <p:nvPr/>
        </p:nvPicPr>
        <p:blipFill>
          <a:blip r:embed="rId2"/>
          <a:srcRect l="14590" r="8572"/>
          <a:stretch>
            <a:fillRect/>
          </a:stretch>
        </p:blipFill>
        <p:spPr>
          <a:xfrm>
            <a:off x="1968478" y="2708267"/>
            <a:ext cx="5643602" cy="416300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325668" y="4922845"/>
            <a:ext cx="78581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80000" y="158040"/>
            <a:ext cx="9720000" cy="190728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Peut-on écrire un </a:t>
            </a:r>
            <a:r>
              <a:rPr lang="fr-FR" sz="5400" b="1" spc="-1" dirty="0" err="1">
                <a:solidFill>
                  <a:srgbClr val="00DCFF"/>
                </a:solidFill>
                <a:latin typeface="Comic Sans MS"/>
              </a:rPr>
              <a:t>tweet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 de manière confidentielle ?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540000" y="2075040"/>
            <a:ext cx="9000000" cy="149048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fr-FR" sz="2800" spc="-1" dirty="0">
                <a:latin typeface="Arial"/>
                <a:ea typeface="Arial"/>
              </a:rPr>
              <a:t>Comment faire si nous voulons donner une information plus personnelle sans que tout le monde puisse y accéder ?</a:t>
            </a:r>
            <a:endParaRPr/>
          </a:p>
        </p:txBody>
      </p:sp>
      <p:sp>
        <p:nvSpPr>
          <p:cNvPr id="136" name="TextShape 3"/>
          <p:cNvSpPr txBox="1"/>
          <p:nvPr/>
        </p:nvSpPr>
        <p:spPr>
          <a:xfrm>
            <a:off x="539718" y="3851275"/>
            <a:ext cx="3463056" cy="21431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800" b="1" spc="-1" dirty="0">
                <a:solidFill>
                  <a:srgbClr val="FF0000"/>
                </a:solidFill>
                <a:latin typeface="Arial"/>
              </a:rPr>
              <a:t>Nous pouvons envoyer</a:t>
            </a:r>
          </a:p>
          <a:p>
            <a:r>
              <a:rPr lang="fr-FR" sz="2800" b="1" spc="-1" dirty="0">
                <a:solidFill>
                  <a:srgbClr val="FF0000"/>
                </a:solidFill>
                <a:latin typeface="Arial"/>
              </a:rPr>
              <a:t>et recevoir des messages privés !</a:t>
            </a:r>
            <a:endParaRPr/>
          </a:p>
        </p:txBody>
      </p:sp>
      <p:pic>
        <p:nvPicPr>
          <p:cNvPr id="9" name="Image 8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428" y="3422647"/>
            <a:ext cx="6041077" cy="3224351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325932" y="5637225"/>
            <a:ext cx="1357322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720000" y="207936"/>
            <a:ext cx="8640000" cy="179402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Et pour lire les réponses à vos </a:t>
            </a:r>
            <a:r>
              <a:rPr lang="fr-FR" sz="5400" b="1" spc="-1" dirty="0" err="1">
                <a:solidFill>
                  <a:srgbClr val="00DCFF"/>
                </a:solidFill>
                <a:latin typeface="Comic Sans MS"/>
              </a:rPr>
              <a:t>tweets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 ?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540000" y="2075040"/>
            <a:ext cx="9000000" cy="206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fr-FR" sz="2800" spc="-1" dirty="0">
                <a:latin typeface="Arial"/>
              </a:rPr>
              <a:t>Cliquez sur </a:t>
            </a:r>
            <a:r>
              <a:rPr lang="fr-FR" sz="2800" spc="-1" dirty="0">
                <a:solidFill>
                  <a:srgbClr val="FF0000"/>
                </a:solidFill>
                <a:latin typeface="Arial"/>
                <a:ea typeface="Arial"/>
              </a:rPr>
              <a:t>"Notifications". </a:t>
            </a:r>
            <a:r>
              <a:rPr lang="fr-FR" sz="2800" spc="-1" dirty="0">
                <a:latin typeface="Arial"/>
                <a:ea typeface="Arial"/>
              </a:rPr>
              <a:t>Vous pourrez lire vos "Interactions", c'est-à-dire vos conversations : les </a:t>
            </a:r>
            <a:r>
              <a:rPr lang="fr-FR" sz="2800" spc="-1" dirty="0" err="1">
                <a:latin typeface="Arial"/>
                <a:ea typeface="Arial"/>
              </a:rPr>
              <a:t>tweets</a:t>
            </a:r>
            <a:r>
              <a:rPr lang="fr-FR" sz="2800" spc="-1" dirty="0">
                <a:latin typeface="Arial"/>
                <a:ea typeface="Arial"/>
              </a:rPr>
              <a:t> reçus en réponse à vos propres </a:t>
            </a:r>
            <a:r>
              <a:rPr lang="fr-FR" sz="2800" spc="-1" dirty="0" err="1">
                <a:latin typeface="Arial"/>
                <a:ea typeface="Arial"/>
              </a:rPr>
              <a:t>tweets</a:t>
            </a:r>
            <a:r>
              <a:rPr lang="fr-FR" sz="2800" spc="-1" dirty="0">
                <a:latin typeface="Arial"/>
                <a:ea typeface="Arial"/>
              </a:rPr>
              <a:t>. C'est aussi ce qu'on appelle la Time Line (TL), l'ensemble des </a:t>
            </a:r>
            <a:r>
              <a:rPr lang="fr-FR" sz="2800" spc="-1" dirty="0" err="1">
                <a:latin typeface="Arial"/>
                <a:ea typeface="Arial"/>
              </a:rPr>
              <a:t>tweets</a:t>
            </a:r>
            <a:r>
              <a:rPr lang="fr-FR" sz="2800" spc="-1" dirty="0">
                <a:latin typeface="Arial"/>
                <a:ea typeface="Arial"/>
              </a:rPr>
              <a:t> reçus et envoyés.</a:t>
            </a:r>
            <a:endParaRPr/>
          </a:p>
        </p:txBody>
      </p:sp>
      <p:pic>
        <p:nvPicPr>
          <p:cNvPr id="6" name="Image 5" descr="Capture.PNG"/>
          <p:cNvPicPr>
            <a:picLocks noChangeAspect="1"/>
          </p:cNvPicPr>
          <p:nvPr/>
        </p:nvPicPr>
        <p:blipFill>
          <a:blip r:embed="rId2"/>
          <a:srcRect b="41653"/>
          <a:stretch>
            <a:fillRect/>
          </a:stretch>
        </p:blipFill>
        <p:spPr>
          <a:xfrm>
            <a:off x="2397106" y="4494217"/>
            <a:ext cx="4715486" cy="235745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968610" y="4422779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80000" y="158040"/>
            <a:ext cx="9720000" cy="1046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Et </a:t>
            </a:r>
            <a:r>
              <a:rPr lang="fr-FR" sz="5400" b="1" spc="-1" dirty="0" err="1">
                <a:solidFill>
                  <a:srgbClr val="00DCFF"/>
                </a:solidFill>
                <a:latin typeface="Comic Sans MS"/>
              </a:rPr>
              <a:t>retweeter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 un </a:t>
            </a:r>
            <a:r>
              <a:rPr lang="fr-FR" sz="5400" b="1" spc="-1" dirty="0" err="1">
                <a:solidFill>
                  <a:srgbClr val="00DCFF"/>
                </a:solidFill>
                <a:latin typeface="Comic Sans MS"/>
              </a:rPr>
              <a:t>tweet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 ?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0" y="5578920"/>
            <a:ext cx="4500000" cy="90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/>
          </a:p>
        </p:txBody>
      </p:sp>
      <p:sp>
        <p:nvSpPr>
          <p:cNvPr id="149" name="TextShape 5"/>
          <p:cNvSpPr txBox="1"/>
          <p:nvPr/>
        </p:nvSpPr>
        <p:spPr>
          <a:xfrm>
            <a:off x="6469072" y="2708267"/>
            <a:ext cx="2880000" cy="17859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800" spc="-1" dirty="0">
                <a:latin typeface="Arial"/>
              </a:rPr>
              <a:t>Notre </a:t>
            </a:r>
            <a:r>
              <a:rPr lang="fr-FR" sz="2800" spc="-1" dirty="0" err="1">
                <a:latin typeface="Arial"/>
              </a:rPr>
              <a:t>tweet</a:t>
            </a:r>
            <a:r>
              <a:rPr lang="fr-FR" sz="2800" spc="-1" dirty="0">
                <a:latin typeface="Arial"/>
              </a:rPr>
              <a:t> a été </a:t>
            </a:r>
            <a:r>
              <a:rPr lang="fr-FR" sz="2800" spc="-1" dirty="0" err="1">
                <a:solidFill>
                  <a:srgbClr val="FF0000"/>
                </a:solidFill>
                <a:latin typeface="Arial"/>
              </a:rPr>
              <a:t>retweeté</a:t>
            </a:r>
            <a:r>
              <a:rPr lang="fr-FR" sz="2800" spc="-1" dirty="0">
                <a:solidFill>
                  <a:srgbClr val="FF0000"/>
                </a:solidFill>
                <a:latin typeface="Arial"/>
              </a:rPr>
              <a:t> 4 fois</a:t>
            </a:r>
            <a:r>
              <a:rPr lang="fr-FR" sz="2800" spc="-1" dirty="0">
                <a:latin typeface="Arial"/>
              </a:rPr>
              <a:t> !</a:t>
            </a:r>
            <a:endParaRPr/>
          </a:p>
        </p:txBody>
      </p:sp>
      <p:sp>
        <p:nvSpPr>
          <p:cNvPr id="150" name="TextShape 6"/>
          <p:cNvSpPr txBox="1"/>
          <p:nvPr/>
        </p:nvSpPr>
        <p:spPr>
          <a:xfrm>
            <a:off x="6480000" y="3224880"/>
            <a:ext cx="2700000" cy="127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0" name="Image 9" descr="Capture.PNG"/>
          <p:cNvPicPr>
            <a:picLocks noChangeAspect="1"/>
          </p:cNvPicPr>
          <p:nvPr/>
        </p:nvPicPr>
        <p:blipFill>
          <a:blip r:embed="rId2"/>
          <a:srcRect l="18505" r="10999"/>
          <a:stretch>
            <a:fillRect/>
          </a:stretch>
        </p:blipFill>
        <p:spPr>
          <a:xfrm>
            <a:off x="468280" y="1565259"/>
            <a:ext cx="5715040" cy="4124901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1682726" y="3779837"/>
            <a:ext cx="92869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ob_46bc09_twitter-v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06" y="279375"/>
            <a:ext cx="5286412" cy="701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080000" y="207937"/>
            <a:ext cx="7920000" cy="179402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A quoi ressemble notre compte CDI ?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720000" y="6660000"/>
            <a:ext cx="8640000" cy="60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5" name="Image 4" descr="compte twitter cd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08" y="2136763"/>
            <a:ext cx="8501122" cy="487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18" y="207937"/>
            <a:ext cx="9071640" cy="2786082"/>
          </a:xfrm>
        </p:spPr>
        <p:txBody>
          <a:bodyPr/>
          <a:lstStyle/>
          <a:p>
            <a:pPr algn="ctr"/>
            <a:r>
              <a:rPr lang="fr-FR" sz="5400" b="1" dirty="0">
                <a:solidFill>
                  <a:srgbClr val="2DC8FF"/>
                </a:solidFill>
                <a:latin typeface="Comic Sans MS" pitchFamily="66" charset="0"/>
              </a:rPr>
              <a:t/>
            </a:r>
            <a:br>
              <a:rPr lang="fr-FR" sz="5400" b="1" dirty="0">
                <a:solidFill>
                  <a:srgbClr val="2DC8FF"/>
                </a:solidFill>
                <a:latin typeface="Comic Sans MS" pitchFamily="66" charset="0"/>
              </a:rPr>
            </a:br>
            <a:r>
              <a:rPr lang="fr-FR" sz="5400" b="1" dirty="0">
                <a:solidFill>
                  <a:srgbClr val="2DC8FF"/>
                </a:solidFill>
                <a:latin typeface="Comic Sans MS" pitchFamily="66" charset="0"/>
              </a:rPr>
              <a:t>Et le compte « fictif » sur lequel vous allez échanger ? </a:t>
            </a:r>
            <a:r>
              <a:rPr lang="fr-FR" b="1" dirty="0">
                <a:solidFill>
                  <a:srgbClr val="2DC8FF"/>
                </a:solidFill>
              </a:rPr>
              <a:t/>
            </a:r>
            <a:br>
              <a:rPr lang="fr-FR" b="1" dirty="0">
                <a:solidFill>
                  <a:srgbClr val="2DC8FF"/>
                </a:solidFill>
              </a:rPr>
            </a:br>
            <a:endParaRPr lang="fr-FR" b="1" dirty="0">
              <a:solidFill>
                <a:srgbClr val="2DC8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3347789"/>
            <a:ext cx="8126881" cy="3602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1260000" y="279374"/>
            <a:ext cx="7740000" cy="172258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A quoi va servir notre compte </a:t>
            </a:r>
            <a:r>
              <a:rPr lang="fr-FR" sz="5400" b="1" spc="-1" dirty="0" err="1">
                <a:solidFill>
                  <a:srgbClr val="00DCFF"/>
                </a:solidFill>
                <a:latin typeface="Comic Sans MS"/>
              </a:rPr>
              <a:t>Twitter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 ?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825470" y="2422515"/>
            <a:ext cx="8891438" cy="11430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800" b="1" u="sng" spc="-1" dirty="0" err="1">
                <a:latin typeface="Arial"/>
              </a:rPr>
              <a:t>Twitter</a:t>
            </a:r>
            <a:r>
              <a:rPr lang="fr-FR" sz="2800" b="1" u="sng" spc="-1" dirty="0">
                <a:latin typeface="Arial"/>
              </a:rPr>
              <a:t> permet :</a:t>
            </a:r>
          </a:p>
          <a:p>
            <a:endParaRPr/>
          </a:p>
          <a:p>
            <a:pPr>
              <a:buClr>
                <a:srgbClr val="FFFFFF"/>
              </a:buClr>
              <a:buSzPct val="45000"/>
              <a:buFont typeface="StarSymbol"/>
              <a:buChar char=""/>
            </a:pPr>
            <a:r>
              <a:rPr lang="fr-FR" sz="2800" spc="-1" dirty="0">
                <a:latin typeface="Arial"/>
              </a:rPr>
              <a:t>-   d'échanger, de bavarder en direct ou en différé :</a:t>
            </a:r>
            <a:endParaRPr/>
          </a:p>
        </p:txBody>
      </p:sp>
      <p:sp>
        <p:nvSpPr>
          <p:cNvPr id="58" name="TextShape 3"/>
          <p:cNvSpPr txBox="1"/>
          <p:nvPr/>
        </p:nvSpPr>
        <p:spPr>
          <a:xfrm>
            <a:off x="825470" y="3565523"/>
            <a:ext cx="8640000" cy="88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buClr>
                <a:srgbClr val="FFFFFF"/>
              </a:buClr>
              <a:buSzPct val="45000"/>
              <a:buFont typeface="StarSymbol"/>
              <a:buChar char=""/>
            </a:pPr>
            <a:r>
              <a:rPr lang="fr-FR" sz="2800" spc="-1" dirty="0">
                <a:latin typeface="Arial"/>
              </a:rPr>
              <a:t>- de donner des informations, de signaler des choses intéressantes :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04" y="4571925"/>
            <a:ext cx="5760392" cy="255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40000" y="207936"/>
            <a:ext cx="9180000" cy="17720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Et nous, avec qui allons-nous échanger ?</a:t>
            </a:r>
            <a:endParaRPr/>
          </a:p>
        </p:txBody>
      </p:sp>
      <p:sp>
        <p:nvSpPr>
          <p:cNvPr id="62" name="TextShape 2"/>
          <p:cNvSpPr txBox="1"/>
          <p:nvPr/>
        </p:nvSpPr>
        <p:spPr>
          <a:xfrm>
            <a:off x="754032" y="2065325"/>
            <a:ext cx="8460000" cy="19055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800" spc="-1" dirty="0">
                <a:latin typeface="Arial"/>
              </a:rPr>
              <a:t>Nous allons communiquer avec les élèves de seconde du</a:t>
            </a:r>
          </a:p>
          <a:p>
            <a:pPr algn="ctr"/>
            <a:r>
              <a:rPr lang="fr-FR" sz="2800" spc="-1" dirty="0">
                <a:latin typeface="Arial"/>
              </a:rPr>
              <a:t> </a:t>
            </a:r>
            <a:r>
              <a:rPr lang="fr-FR" sz="2800" b="1" spc="-1" dirty="0">
                <a:latin typeface="Arial"/>
              </a:rPr>
              <a:t>Lycée Saint-Joseph à Thonon-les-Bains</a:t>
            </a:r>
          </a:p>
          <a:p>
            <a:r>
              <a:rPr lang="fr-FR" sz="2800" spc="-1" dirty="0">
                <a:latin typeface="Arial"/>
              </a:rPr>
              <a:t>qui travaillent sur le même projet autour du roman de Brigitte Giraud </a:t>
            </a:r>
            <a:r>
              <a:rPr lang="fr-FR" sz="2800" b="1" spc="-1" dirty="0">
                <a:solidFill>
                  <a:srgbClr val="FF0000"/>
                </a:solidFill>
                <a:latin typeface="Arial"/>
              </a:rPr>
              <a:t>«  Nous serons des héros »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Image 4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792" y="4351341"/>
            <a:ext cx="5540378" cy="2957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40000" y="4484880"/>
            <a:ext cx="9000000" cy="127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endParaRPr/>
          </a:p>
        </p:txBody>
      </p:sp>
      <p:sp>
        <p:nvSpPr>
          <p:cNvPr id="65" name="TextShape 2"/>
          <p:cNvSpPr txBox="1"/>
          <p:nvPr/>
        </p:nvSpPr>
        <p:spPr>
          <a:xfrm>
            <a:off x="720000" y="158040"/>
            <a:ext cx="8640000" cy="200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Cela veut dire quoi, un compte 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  <a:ea typeface="Arial"/>
              </a:rPr>
              <a:t>"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protégé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  <a:ea typeface="Arial"/>
              </a:rPr>
              <a:t>"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 ?</a:t>
            </a:r>
            <a:endParaRPr/>
          </a:p>
        </p:txBody>
      </p:sp>
      <p:sp>
        <p:nvSpPr>
          <p:cNvPr id="67" name="TextShape 3"/>
          <p:cNvSpPr txBox="1"/>
          <p:nvPr/>
        </p:nvSpPr>
        <p:spPr>
          <a:xfrm>
            <a:off x="539718" y="2351077"/>
            <a:ext cx="9000000" cy="42148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800" spc="-1" dirty="0">
                <a:latin typeface="Arial"/>
              </a:rPr>
              <a:t>Seule la classe, le CDI et les comptes qui sont abonnés pourront lire nos </a:t>
            </a:r>
            <a:r>
              <a:rPr lang="fr-FR" sz="2800" spc="-1" dirty="0" err="1">
                <a:latin typeface="Arial"/>
              </a:rPr>
              <a:t>tweets</a:t>
            </a:r>
            <a:r>
              <a:rPr lang="fr-FR" sz="2800" spc="-1" dirty="0">
                <a:latin typeface="Arial"/>
              </a:rPr>
              <a:t>. </a:t>
            </a:r>
          </a:p>
          <a:p>
            <a:endParaRPr/>
          </a:p>
          <a:p>
            <a:r>
              <a:rPr lang="fr-FR" sz="2800" b="1" spc="-1" dirty="0">
                <a:solidFill>
                  <a:srgbClr val="00DCFF"/>
                </a:solidFill>
                <a:latin typeface="Arial"/>
              </a:rPr>
              <a:t>Le compte est protégé</a:t>
            </a:r>
            <a:r>
              <a:rPr lang="fr-FR" sz="2800" spc="-1" dirty="0">
                <a:latin typeface="Arial"/>
              </a:rPr>
              <a:t> : si l'on n'est pas connecté à </a:t>
            </a:r>
            <a:r>
              <a:rPr lang="fr-FR" sz="2800" spc="-1" dirty="0" err="1">
                <a:latin typeface="Arial"/>
              </a:rPr>
              <a:t>Twitter</a:t>
            </a:r>
            <a:r>
              <a:rPr lang="fr-FR" sz="2800" spc="-1" dirty="0">
                <a:latin typeface="Arial"/>
              </a:rPr>
              <a:t> et si l'on n'est pas abonné à notre compte, on ne peut pas lire nos échanges.</a:t>
            </a:r>
          </a:p>
          <a:p>
            <a:r>
              <a:rPr lang="fr-FR" sz="2800" spc="-1" dirty="0">
                <a:latin typeface="Arial"/>
              </a:rPr>
              <a:t>Le compte </a:t>
            </a:r>
            <a:r>
              <a:rPr lang="fr-FR" sz="2800" spc="-1" dirty="0" err="1">
                <a:latin typeface="Arial"/>
              </a:rPr>
              <a:t>Twitter</a:t>
            </a:r>
            <a:r>
              <a:rPr lang="fr-FR" sz="2800" spc="-1" dirty="0">
                <a:latin typeface="Arial"/>
              </a:rPr>
              <a:t> de la classe </a:t>
            </a:r>
            <a:r>
              <a:rPr lang="fr-FR" sz="2800" b="1" spc="-1" dirty="0">
                <a:latin typeface="Arial"/>
              </a:rPr>
              <a:t>« Projet Giraud SL », </a:t>
            </a:r>
            <a:r>
              <a:rPr lang="fr-FR" sz="2800" spc="-1" dirty="0">
                <a:latin typeface="Arial"/>
              </a:rPr>
              <a:t>n’enverra des messages qu’au compte </a:t>
            </a:r>
            <a:r>
              <a:rPr lang="fr-FR" sz="2800" spc="-1" dirty="0" err="1">
                <a:latin typeface="Arial"/>
              </a:rPr>
              <a:t>Twitter</a:t>
            </a:r>
            <a:r>
              <a:rPr lang="fr-FR" sz="2800" spc="-1" dirty="0">
                <a:latin typeface="Arial"/>
              </a:rPr>
              <a:t> </a:t>
            </a:r>
            <a:r>
              <a:rPr lang="fr-FR" sz="2800" b="1" spc="-1" dirty="0">
                <a:latin typeface="Arial"/>
              </a:rPr>
              <a:t>« Projet Giraud </a:t>
            </a:r>
            <a:r>
              <a:rPr lang="fr-FR" sz="2800" b="1" spc="-1" dirty="0" smtClean="0">
                <a:latin typeface="Arial"/>
              </a:rPr>
              <a:t>SJ</a:t>
            </a:r>
            <a:r>
              <a:rPr lang="fr-FR" sz="2800" b="1" spc="-1" dirty="0">
                <a:latin typeface="Arial"/>
              </a:rPr>
              <a:t> » </a:t>
            </a:r>
            <a:r>
              <a:rPr lang="fr-FR" sz="2800" spc="-1" dirty="0">
                <a:latin typeface="Arial"/>
              </a:rPr>
              <a:t>du lycée Saint-Joseph, en classe, le vendredi au cours de l’AP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39718" y="2994019"/>
            <a:ext cx="9000000" cy="36433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fr-FR" sz="2800" spc="-1" dirty="0">
                <a:latin typeface="Arial"/>
              </a:rPr>
              <a:t>Nous n'acceptons pas les demandes d'abonnement à notre compte provenant d'inconnus qui ne font pas partie de notre projet d'échanges entre classes et dont on ne sait RIEN !</a:t>
            </a:r>
          </a:p>
          <a:p>
            <a:pPr algn="just"/>
            <a:r>
              <a:rPr lang="fr-FR" sz="2800" spc="-1" dirty="0">
                <a:latin typeface="Arial"/>
              </a:rPr>
              <a:t>Nous n’avons que </a:t>
            </a:r>
          </a:p>
          <a:p>
            <a:pPr algn="just"/>
            <a:r>
              <a:rPr lang="fr-FR" sz="2800" b="1" spc="-1" dirty="0">
                <a:solidFill>
                  <a:srgbClr val="FF0000"/>
                </a:solidFill>
                <a:latin typeface="Arial"/>
              </a:rPr>
              <a:t>5 abonnés</a:t>
            </a:r>
          </a:p>
          <a:p>
            <a:pPr algn="just"/>
            <a:r>
              <a:rPr lang="fr-FR" sz="2800" spc="-1" dirty="0">
                <a:latin typeface="Arial"/>
              </a:rPr>
              <a:t>sur le compte </a:t>
            </a:r>
          </a:p>
          <a:p>
            <a:pPr algn="just"/>
            <a:r>
              <a:rPr lang="fr-FR" sz="2800" spc="-1" dirty="0" err="1">
                <a:latin typeface="Arial"/>
              </a:rPr>
              <a:t>Twitter</a:t>
            </a:r>
            <a:r>
              <a:rPr lang="fr-FR" sz="2800" spc="-1" dirty="0">
                <a:latin typeface="Arial"/>
              </a:rPr>
              <a:t> du CDI</a:t>
            </a:r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540000" y="279374"/>
            <a:ext cx="9000000" cy="27932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Comme sur </a:t>
            </a:r>
            <a:r>
              <a:rPr lang="fr-FR" sz="5400" b="1" spc="-1" dirty="0" err="1">
                <a:solidFill>
                  <a:srgbClr val="00DCFF"/>
                </a:solidFill>
                <a:latin typeface="Comic Sans MS"/>
              </a:rPr>
              <a:t>Facebook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, on n'accepte pas n'importe qui comme 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  <a:ea typeface="Arial"/>
              </a:rPr>
              <a:t>"ami" !</a:t>
            </a:r>
            <a:endParaRPr/>
          </a:p>
        </p:txBody>
      </p:sp>
      <p:pic>
        <p:nvPicPr>
          <p:cNvPr id="8" name="Image 7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08" y="4422779"/>
            <a:ext cx="4172478" cy="278608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683386" y="5708663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40000" y="350812"/>
            <a:ext cx="9000000" cy="17659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Comment bloquer un compte sur </a:t>
            </a:r>
            <a:r>
              <a:rPr lang="fr-FR" sz="5400" b="1" spc="-1" dirty="0" err="1">
                <a:solidFill>
                  <a:srgbClr val="00DCFF"/>
                </a:solidFill>
                <a:latin typeface="Comic Sans MS"/>
              </a:rPr>
              <a:t>Twitter</a:t>
            </a:r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 ?</a:t>
            </a:r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539718" y="2136763"/>
            <a:ext cx="9000000" cy="1857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fr-FR" sz="2800" spc="-1" dirty="0">
                <a:latin typeface="Arial"/>
              </a:rPr>
              <a:t>Rien de plus simple ! Il suffit de se rendre sur le compte que l'on veut bloquer et de cliquer sur la petite roue pour faire apparaître un menu, puis de cliquer sur </a:t>
            </a:r>
            <a:r>
              <a:rPr lang="fr-FR" sz="2800" spc="-1" dirty="0">
                <a:latin typeface="Arial"/>
                <a:ea typeface="Arial"/>
              </a:rPr>
              <a:t>"</a:t>
            </a:r>
            <a:r>
              <a:rPr lang="fr-FR" sz="2800" spc="-1" dirty="0">
                <a:latin typeface="Arial"/>
              </a:rPr>
              <a:t>Bloquer</a:t>
            </a:r>
            <a:r>
              <a:rPr lang="fr-FR" sz="2800" spc="-1" dirty="0">
                <a:latin typeface="Arial"/>
                <a:ea typeface="Arial"/>
              </a:rPr>
              <a:t>"</a:t>
            </a:r>
            <a:r>
              <a:rPr lang="fr-FR" sz="2800" spc="-1" dirty="0">
                <a:latin typeface="Arial"/>
              </a:rPr>
              <a:t>.</a:t>
            </a:r>
            <a:endParaRPr/>
          </a:p>
        </p:txBody>
      </p:sp>
      <p:pic>
        <p:nvPicPr>
          <p:cNvPr id="6" name="Image 5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06" y="3636961"/>
            <a:ext cx="6660086" cy="323107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040576" y="6208729"/>
            <a:ext cx="114300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80000" y="279374"/>
            <a:ext cx="9720000" cy="172258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5400" b="1" spc="-1" dirty="0">
                <a:solidFill>
                  <a:srgbClr val="00DCFF"/>
                </a:solidFill>
                <a:latin typeface="Comic Sans MS"/>
              </a:rPr>
              <a:t>Quand et sur quels sujets, allons-nous tweeter ?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720000" y="1999800"/>
            <a:ext cx="8640000" cy="88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fr-FR" sz="2800" spc="-1" dirty="0">
                <a:latin typeface="Arial"/>
              </a:rPr>
              <a:t>Nous enverrons nos </a:t>
            </a:r>
            <a:r>
              <a:rPr lang="fr-FR" sz="2800" spc="-1" dirty="0" err="1">
                <a:latin typeface="Arial"/>
              </a:rPr>
              <a:t>tweets</a:t>
            </a:r>
            <a:r>
              <a:rPr lang="fr-FR" sz="2800" spc="-1" dirty="0">
                <a:latin typeface="Arial"/>
              </a:rPr>
              <a:t> le vendredi après-midi, ensemble, de </a:t>
            </a:r>
            <a:r>
              <a:rPr lang="fr-FR" sz="2800" b="1" spc="-1" dirty="0">
                <a:latin typeface="Arial"/>
              </a:rPr>
              <a:t>15h30 à 16h</a:t>
            </a:r>
            <a:r>
              <a:rPr lang="fr-FR" sz="2800" spc="-1" dirty="0">
                <a:latin typeface="Arial"/>
              </a:rPr>
              <a:t>, sur le compte classe</a:t>
            </a:r>
            <a:endParaRPr dirty="0"/>
          </a:p>
        </p:txBody>
      </p:sp>
      <p:sp>
        <p:nvSpPr>
          <p:cNvPr id="99" name="TextShape 3"/>
          <p:cNvSpPr txBox="1"/>
          <p:nvPr/>
        </p:nvSpPr>
        <p:spPr>
          <a:xfrm>
            <a:off x="396842" y="2994019"/>
            <a:ext cx="9358378" cy="408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fr-FR" sz="2800" u="sng" spc="-1" dirty="0">
                <a:latin typeface="Arial"/>
              </a:rPr>
              <a:t>Les </a:t>
            </a:r>
            <a:r>
              <a:rPr lang="fr-FR" sz="2800" u="sng" spc="-1" dirty="0" err="1">
                <a:latin typeface="Arial"/>
              </a:rPr>
              <a:t>tweets</a:t>
            </a:r>
            <a:r>
              <a:rPr lang="fr-FR" sz="2800" u="sng" spc="-1" dirty="0">
                <a:latin typeface="Arial"/>
              </a:rPr>
              <a:t> porteront sur </a:t>
            </a:r>
            <a:r>
              <a:rPr lang="fr-FR" sz="2800" spc="-1" dirty="0">
                <a:latin typeface="Arial"/>
              </a:rPr>
              <a:t>:</a:t>
            </a:r>
            <a:endParaRPr dirty="0"/>
          </a:p>
          <a:p>
            <a:pPr algn="just">
              <a:buClr>
                <a:srgbClr val="FFFFFF"/>
              </a:buClr>
              <a:buSzPct val="45000"/>
            </a:pPr>
            <a:r>
              <a:rPr lang="fr-FR" sz="2800" spc="-1" dirty="0">
                <a:latin typeface="Arial"/>
              </a:rPr>
              <a:t>-  Vous, qui vous êtes, ce que vous aimez lire (ou pas), ce que vous avez pensé du livre </a:t>
            </a:r>
            <a:r>
              <a:rPr lang="fr-FR" sz="2800" spc="-1" dirty="0">
                <a:solidFill>
                  <a:srgbClr val="0070C0"/>
                </a:solidFill>
                <a:latin typeface="Arial"/>
              </a:rPr>
              <a:t>« Nous serons des héros » </a:t>
            </a:r>
            <a:r>
              <a:rPr lang="fr-FR" sz="2800" spc="-1" dirty="0">
                <a:latin typeface="Arial"/>
              </a:rPr>
              <a:t>:</a:t>
            </a:r>
          </a:p>
          <a:p>
            <a:pPr algn="just">
              <a:buClr>
                <a:srgbClr val="FFFFFF"/>
              </a:buClr>
              <a:buSzPct val="45000"/>
            </a:pPr>
            <a:r>
              <a:rPr lang="fr-FR" sz="2800" spc="-1" dirty="0">
                <a:latin typeface="Arial"/>
              </a:rPr>
              <a:t>-   Ce qui vous plu, déplu</a:t>
            </a:r>
          </a:p>
          <a:p>
            <a:pPr algn="just">
              <a:buClr>
                <a:srgbClr val="FFFFFF"/>
              </a:buClr>
              <a:buSzPct val="45000"/>
            </a:pPr>
            <a:r>
              <a:rPr lang="fr-FR" sz="2800" spc="-1" dirty="0">
                <a:latin typeface="Arial"/>
              </a:rPr>
              <a:t>- Des interrogations sur un passage du livre, des personnages, leurs relations…. </a:t>
            </a:r>
          </a:p>
          <a:p>
            <a:pPr algn="just">
              <a:buClr>
                <a:srgbClr val="FFFFFF"/>
              </a:buClr>
              <a:buSzPct val="45000"/>
            </a:pPr>
            <a:endParaRPr lang="fr-FR" sz="2800" spc="-1" dirty="0">
              <a:latin typeface="Arial"/>
            </a:endParaRPr>
          </a:p>
          <a:p>
            <a:pPr marL="514350" indent="-514350" algn="just">
              <a:buClr>
                <a:srgbClr val="FFFFFF"/>
              </a:buClr>
              <a:buSzPct val="45000"/>
            </a:pPr>
            <a:r>
              <a:rPr lang="fr-FR" sz="2800" b="1" i="1" spc="-1" dirty="0">
                <a:solidFill>
                  <a:srgbClr val="FF0000"/>
                </a:solidFill>
                <a:latin typeface="Arial"/>
              </a:rPr>
              <a:t>Nous créerons des # par thèmes débattus sur </a:t>
            </a:r>
            <a:r>
              <a:rPr lang="fr-FR" sz="2800" b="1" i="1" spc="-1" dirty="0" err="1">
                <a:solidFill>
                  <a:srgbClr val="FF0000"/>
                </a:solidFill>
                <a:latin typeface="Arial"/>
              </a:rPr>
              <a:t>Twitter</a:t>
            </a:r>
            <a:r>
              <a:rPr lang="fr-FR" sz="2800" b="1" i="1" spc="-1" dirty="0">
                <a:solidFill>
                  <a:srgbClr val="FF0000"/>
                </a:solidFill>
                <a:latin typeface="Arial"/>
              </a:rPr>
              <a:t> </a:t>
            </a:r>
          </a:p>
          <a:p>
            <a:pPr marL="514350" indent="-514350" algn="ctr">
              <a:buClr>
                <a:srgbClr val="FFFFFF"/>
              </a:buClr>
              <a:buSzPct val="45000"/>
            </a:pPr>
            <a:r>
              <a:rPr lang="fr-FR" sz="2800" i="1" spc="-1" dirty="0">
                <a:latin typeface="Arial"/>
              </a:rPr>
              <a:t>Ex: </a:t>
            </a:r>
            <a:r>
              <a:rPr lang="fr-FR" sz="2800" b="1" i="1" spc="-1" dirty="0">
                <a:solidFill>
                  <a:srgbClr val="FF0000"/>
                </a:solidFill>
                <a:latin typeface="Arial"/>
              </a:rPr>
              <a:t>#max </a:t>
            </a:r>
            <a:r>
              <a:rPr lang="fr-FR" sz="2800" i="1" spc="-1" dirty="0">
                <a:latin typeface="Arial"/>
              </a:rPr>
              <a:t>pour les relations entre </a:t>
            </a:r>
            <a:r>
              <a:rPr lang="fr-FR" sz="2800" i="1" spc="-1" dirty="0" err="1">
                <a:latin typeface="Arial"/>
              </a:rPr>
              <a:t>Olivio</a:t>
            </a:r>
            <a:r>
              <a:rPr lang="fr-FR" sz="2800" i="1" spc="-1" dirty="0">
                <a:latin typeface="Arial"/>
              </a:rPr>
              <a:t> et Max</a:t>
            </a:r>
            <a:endParaRPr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527</Words>
  <Application>Microsoft Office PowerPoint</Application>
  <PresentationFormat>Personnalisé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Présentation PowerPoint</vt:lpstr>
      <vt:lpstr>Présentation PowerPoint</vt:lpstr>
      <vt:lpstr> Et le compte « fictif » sur lequel vous allez échanger ?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Catherine REPERANT</dc:creator>
  <cp:lastModifiedBy>Pepin Pierre-Yves</cp:lastModifiedBy>
  <cp:revision>74</cp:revision>
  <dcterms:created xsi:type="dcterms:W3CDTF">2013-05-04T15:12:19Z</dcterms:created>
  <dcterms:modified xsi:type="dcterms:W3CDTF">2017-07-07T14:14:02Z</dcterms:modified>
  <dc:language>fr-FR</dc:language>
</cp:coreProperties>
</file>