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61" r:id="rId2"/>
    <p:sldId id="294" r:id="rId3"/>
    <p:sldId id="267" r:id="rId4"/>
    <p:sldId id="291" r:id="rId5"/>
    <p:sldId id="296" r:id="rId6"/>
    <p:sldId id="295" r:id="rId7"/>
    <p:sldId id="299" r:id="rId8"/>
    <p:sldId id="305" r:id="rId9"/>
    <p:sldId id="265" r:id="rId10"/>
    <p:sldId id="266" r:id="rId11"/>
    <p:sldId id="302" r:id="rId12"/>
    <p:sldId id="278" r:id="rId13"/>
    <p:sldId id="307" r:id="rId14"/>
    <p:sldId id="306" r:id="rId15"/>
    <p:sldId id="308" r:id="rId16"/>
    <p:sldId id="293" r:id="rId17"/>
    <p:sldId id="304" r:id="rId18"/>
    <p:sldId id="309" r:id="rId19"/>
    <p:sldId id="310" r:id="rId20"/>
    <p:sldId id="274" r:id="rId21"/>
    <p:sldId id="273" r:id="rId22"/>
    <p:sldId id="275" r:id="rId2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69F"/>
    <a:srgbClr val="E0013F"/>
    <a:srgbClr val="5FCBEF"/>
    <a:srgbClr val="139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>
      <p:cViewPr varScale="1">
        <p:scale>
          <a:sx n="68" d="100"/>
          <a:sy n="68" d="100"/>
        </p:scale>
        <p:origin x="6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9T17:27:33.82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9T17:27:33.82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9T17:27:33.82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AA05A7E-4B67-40E6-930F-805101956B25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5BC50B2-D25F-42CC-BF4C-D95D82F4B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9420BA7-3755-4334-9C9A-A4468A231B62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156E4F3-D769-4911-A290-8BA76C65E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25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CCC8BEE-7E8F-4145-8AD3-D0DA8C9B1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3" y="811784"/>
            <a:ext cx="2903773" cy="4850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998" y="2924944"/>
            <a:ext cx="7434960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600" spc="100" baseline="0">
                <a:solidFill>
                  <a:srgbClr val="10069F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998" y="4571246"/>
            <a:ext cx="7434960" cy="10968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 spc="100" baseline="0">
                <a:solidFill>
                  <a:srgbClr val="E0013F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5A3EAB-E55E-47C0-985B-02781EFA0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20925"/>
            <a:ext cx="2762155" cy="932618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8AC1E80-6EA2-4B7B-AD3C-2268416CF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29/10/2021</a:t>
            </a:r>
            <a:endParaRPr lang="fr-FR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97EC9F7-EB05-4F9E-8666-859539EDA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Formation à la recherche documentaire – Polytech 3e année écologie industrielle et territoriale – BU Bourget</a:t>
            </a:r>
            <a:endParaRPr lang="fr-F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25118CB-4984-4369-BFDC-C98741B10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275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1A9A260-C2EE-4362-91EB-19AABFD776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29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40BC2B3-9939-4C34-88CA-517897BF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89292"/>
            <a:ext cx="9793088" cy="760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3A4F575-AEE8-4F78-A4DF-8CE96B464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" y="489292"/>
            <a:ext cx="940888" cy="1571556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7314AC1-08E1-45D3-95E3-EFA69A0E9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29/10/2021</a:t>
            </a:r>
            <a:endParaRPr lang="fr-FR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E2C0467-D617-4C59-9C11-0AC160D26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Formation à la recherche documentaire – Polytech 3e année écologie industrielle et territoriale – BU Bourget</a:t>
            </a:r>
            <a:endParaRPr lang="fr-F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A297CF2-8627-4999-B9BA-BB18F98FD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275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1A9A260-C2EE-4362-91EB-19AABFD776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825209CC-E35C-4B41-AF3F-5F91D6B124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75518" y="1700808"/>
            <a:ext cx="9793088" cy="4305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16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14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 sz="14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464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B766C61-9E49-42CD-9A12-AD911424B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95" y="2924944"/>
            <a:ext cx="1638627" cy="2736983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78179D4-73C9-4D77-8764-FAF70DE6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29/10/2021</a:t>
            </a:r>
            <a:endParaRPr lang="fr-FR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EA6D3E20-4C95-497E-A460-1030D8658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Formation à la recherche documentaire – Polytech 3e année écologie industrielle et territoriale – BU Bourget</a:t>
            </a:r>
            <a:endParaRPr lang="fr-FR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D740B35F-B889-4ADA-A258-E33C2BE0F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275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1A9A260-C2EE-4362-91EB-19AABFD776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7ACD547-0716-43A8-AA79-981A2526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998" y="3794447"/>
            <a:ext cx="7454610" cy="760031"/>
          </a:xfrm>
        </p:spPr>
        <p:txBody>
          <a:bodyPr>
            <a:noAutofit/>
          </a:bodyPr>
          <a:lstStyle>
            <a:lvl1pPr>
              <a:defRPr lang="fr-FR" sz="4400" kern="1200" spc="100" baseline="0" dirty="0">
                <a:solidFill>
                  <a:srgbClr val="E0013F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F1E36D4E-D7B8-4B36-BB58-648CD2BE5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3999" y="4565031"/>
            <a:ext cx="7454610" cy="10968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lang="en-US" sz="1800" kern="1200" spc="100" baseline="0" dirty="0">
                <a:solidFill>
                  <a:srgbClr val="10069F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0461C5-6DA7-4E69-BE97-3DB5775E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19" y="489292"/>
            <a:ext cx="9721082" cy="760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1217E5-F45F-4E3F-8E79-479A6FC2F2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16080" y="1399962"/>
            <a:ext cx="4680521" cy="460851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C4A6575-FFFE-482E-A7F7-CD6F1EC21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" y="489292"/>
            <a:ext cx="940888" cy="1571556"/>
          </a:xfrm>
          <a:prstGeom prst="rect">
            <a:avLst/>
          </a:prstGeom>
        </p:spPr>
      </p:pic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3D4CA55-D54D-4DA2-8E5F-56B30A9F89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75519" y="1397731"/>
            <a:ext cx="4680521" cy="460851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EDAB48A-AAF1-4244-B9DF-28490A013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29/10/2021</a:t>
            </a:r>
            <a:endParaRPr lang="fr-FR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1AB60B1-39AA-44AE-94F4-C9896AA5C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Formation à la recherche documentaire – Polytech 3e année écologie industrielle et territoriale – BU Bourget</a:t>
            </a:r>
            <a:endParaRPr lang="fr-F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442EB1C-57AF-479F-8D6C-A96F7F60A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275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1A9A260-C2EE-4362-91EB-19AABFD776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8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5520" y="489292"/>
            <a:ext cx="9721080" cy="760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695" y="1412777"/>
            <a:ext cx="9722905" cy="462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92048C9-F5A7-4426-A829-07A7C5EFB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29/10/2021</a:t>
            </a:r>
            <a:endParaRPr lang="fr-FR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B7103E-3E89-45E3-B99A-4FCEFD510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/>
              <a:t>Formation à la recherche documentaire – Polytech 3e année écologie industrielle et territoriale – BU Bourget</a:t>
            </a:r>
            <a:endParaRPr lang="fr-FR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3E9DD8D-C7F0-45D5-B76A-4102CD51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2753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1A9A260-C2EE-4362-91EB-19AABFD776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8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spc="100" baseline="0">
          <a:solidFill>
            <a:srgbClr val="10069F"/>
          </a:solidFill>
          <a:latin typeface="Bebas neue" panose="020B0606020202050201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10069F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10069F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0069F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0069F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0069F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ezi.com/p/edit/8abax1df04d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niv-smb.fr/course/view.php?id=91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niv-smb.fr/course/view.php?id=9167#section-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hyperlink" Target="https://www.openedition.org/" TargetMode="External"/><Relationship Id="rId7" Type="http://schemas.openxmlformats.org/officeDocument/2006/relationships/hyperlink" Target="https://dumas.ccsd.cnrs.fr/" TargetMode="External"/><Relationship Id="rId2" Type="http://schemas.openxmlformats.org/officeDocument/2006/relationships/hyperlink" Target="https://www.univ-smb.fr/bu/toutes-les-ressources-numeriqu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.archives-ouvertes.fr/" TargetMode="External"/><Relationship Id="rId5" Type="http://schemas.openxmlformats.org/officeDocument/2006/relationships/hyperlink" Target="https://isidore.science/" TargetMode="External"/><Relationship Id="rId4" Type="http://schemas.openxmlformats.org/officeDocument/2006/relationships/hyperlink" Target="https://www.persee.f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atalogue.univ-smb.fr/discovery/search?vid=33USMB_INST:cacogite&amp;lang=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smb.fr/b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eferentiel.adbu.fr/referentie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FB789-36CD-40FE-A01E-37F5439E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3998" y="1772816"/>
            <a:ext cx="7434960" cy="2582406"/>
          </a:xfrm>
        </p:spPr>
        <p:txBody>
          <a:bodyPr/>
          <a:lstStyle/>
          <a:p>
            <a:r>
              <a:rPr lang="fr-FR" sz="4800" dirty="0"/>
              <a:t>Webinaire Bibliothèques universitaires - professeurs documentalistes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8832EF-ADD7-4E41-97A1-1EF257835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3998" y="4571246"/>
            <a:ext cx="7434960" cy="2026106"/>
          </a:xfrm>
        </p:spPr>
        <p:txBody>
          <a:bodyPr>
            <a:normAutofit/>
          </a:bodyPr>
          <a:lstStyle/>
          <a:p>
            <a:r>
              <a:rPr lang="fr-FR" sz="2000" dirty="0"/>
              <a:t>15 décembre 2022 - 14h-15h30</a:t>
            </a:r>
          </a:p>
          <a:p>
            <a:r>
              <a:rPr lang="fr-FR" sz="2000" dirty="0"/>
              <a:t>Pierre-Yves Pépin, IA-IPR</a:t>
            </a:r>
          </a:p>
          <a:p>
            <a:r>
              <a:rPr lang="fr-FR" sz="2000" dirty="0"/>
              <a:t>Marie-Christine Blin, Natacha Cartant, Mehdi Mokrane, USMB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43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771CA-B5F3-4EC1-8A2D-CE4938E5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pratique des étudiants et nos objectifs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C7969-435D-4869-9D22-4C5C932F6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DCB825-C8D5-4E1B-B25A-8B2E65E580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75518" y="1628800"/>
            <a:ext cx="3816426" cy="4377444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Moteur de recherche utilisé &gt; Google &gt; recherche simple</a:t>
            </a:r>
          </a:p>
          <a:p>
            <a:r>
              <a:rPr lang="fr-FR" dirty="0"/>
              <a:t>Ne distinguent pas les différents types de documents (livres, articles…)</a:t>
            </a:r>
          </a:p>
          <a:p>
            <a:r>
              <a:rPr lang="fr-FR" dirty="0"/>
              <a:t>Ne savent pas évaluer des sources sur Internet. </a:t>
            </a:r>
          </a:p>
          <a:p>
            <a:r>
              <a:rPr lang="fr-FR" dirty="0"/>
              <a:t>Connaissent </a:t>
            </a:r>
            <a:r>
              <a:rPr lang="fr-FR" dirty="0" err="1"/>
              <a:t>Wikipedia</a:t>
            </a:r>
            <a:r>
              <a:rPr lang="fr-FR" dirty="0"/>
              <a:t> mais ne l’exploitent pas correctement</a:t>
            </a:r>
          </a:p>
          <a:p>
            <a:r>
              <a:rPr lang="fr-FR" dirty="0"/>
              <a:t>Exploitent peu le catalogue des BU sans formation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5862407-80E7-4E40-8E6E-1AEDA5680FB3}"/>
              </a:ext>
            </a:extLst>
          </p:cNvPr>
          <p:cNvSpPr txBox="1">
            <a:spLocks/>
          </p:cNvSpPr>
          <p:nvPr/>
        </p:nvSpPr>
        <p:spPr>
          <a:xfrm>
            <a:off x="6960096" y="1628800"/>
            <a:ext cx="3528394" cy="4377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Répondre à la demande des étudiants en service public</a:t>
            </a:r>
          </a:p>
          <a:p>
            <a:r>
              <a:rPr lang="fr-FR" dirty="0"/>
              <a:t>Répondre aux besoins des enseignants</a:t>
            </a:r>
          </a:p>
          <a:p>
            <a:r>
              <a:rPr lang="fr-FR" dirty="0"/>
              <a:t>Apprendre à s’orienter dans l’abondance d’informations actuelles sur Internet comme dans les ressources des BU</a:t>
            </a:r>
          </a:p>
          <a:p>
            <a:r>
              <a:rPr lang="fr-FR" dirty="0"/>
              <a:t>Rendre les étudiants autonomes et critiques dans leur recherche d’information</a:t>
            </a:r>
          </a:p>
          <a:p>
            <a:pPr marL="0" indent="0">
              <a:buFont typeface="Wingdings 3" charset="2"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Font typeface="Wingdings 3" charset="2"/>
              <a:buNone/>
            </a:pPr>
            <a:endParaRPr lang="fr-FR" dirty="0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271831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Typologie de l’offre de formation des primo-arrivants et compétences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EF5540-F769-40AA-89CC-59B9238D6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1505" y="1686637"/>
            <a:ext cx="10081118" cy="4555941"/>
          </a:xfrm>
        </p:spPr>
        <p:txBody>
          <a:bodyPr>
            <a:noAutofit/>
          </a:bodyPr>
          <a:lstStyle/>
          <a:p>
            <a:endParaRPr lang="fr-FR" b="1" dirty="0"/>
          </a:p>
          <a:p>
            <a:r>
              <a:rPr lang="fr-FR" b="1" dirty="0"/>
              <a:t>Primo arrivants : L1, BUT 1, PEIP (prépa ingénieur), Licence Professionnelle : savoir utiliser les principaux outils pour effectuer une recherche documentaire : </a:t>
            </a:r>
          </a:p>
          <a:p>
            <a:pPr lvl="1"/>
            <a:r>
              <a:rPr lang="fr-FR" sz="2000" dirty="0"/>
              <a:t>Connaître les locaux de la bibliothèque et ses services</a:t>
            </a:r>
          </a:p>
          <a:p>
            <a:pPr lvl="1"/>
            <a:r>
              <a:rPr lang="fr-FR" sz="2000" dirty="0"/>
              <a:t>Acquérir des notions de base en méthodologie documentaire</a:t>
            </a:r>
          </a:p>
          <a:p>
            <a:pPr lvl="1"/>
            <a:r>
              <a:rPr lang="fr-FR" sz="2000" dirty="0"/>
              <a:t>Connaître le catalogue :  trouver des livres et revues papier et en ligne</a:t>
            </a:r>
          </a:p>
          <a:p>
            <a:pPr lvl="1"/>
            <a:r>
              <a:rPr lang="fr-FR" sz="2000" dirty="0"/>
              <a:t>S'initier aux principales ressources numériques de la discipline étudiée</a:t>
            </a:r>
          </a:p>
          <a:p>
            <a:pPr lvl="1"/>
            <a:r>
              <a:rPr lang="fr-FR" sz="2000" dirty="0"/>
              <a:t>Evaluer l’information et la citer</a:t>
            </a:r>
          </a:p>
          <a:p>
            <a:pPr lvl="1"/>
            <a:endParaRPr lang="fr-FR" sz="2400" dirty="0"/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pPr marL="0" indent="0">
              <a:buNone/>
            </a:pPr>
            <a:endParaRPr lang="fr-FR" sz="1050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13/12/2021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256853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les visites des BU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1897942" y="1920598"/>
            <a:ext cx="5760640" cy="4281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734D7-EEC3-4A9C-853B-0DED9356BD8C}"/>
              </a:ext>
            </a:extLst>
          </p:cNvPr>
          <p:cNvSpPr/>
          <p:nvPr/>
        </p:nvSpPr>
        <p:spPr>
          <a:xfrm>
            <a:off x="1697119" y="2060848"/>
            <a:ext cx="5961463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Des visites actives sous forme de jeu de piste </a:t>
            </a:r>
          </a:p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BU du Bourget :</a:t>
            </a: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30/45 min par groupe avec des questionnaires différents adaptés aux disciplines</a:t>
            </a:r>
          </a:p>
          <a:p>
            <a:pPr marL="34290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Debriefing en 15 min avec un formateur :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  <a:hlinkClick r:id="rId2"/>
              </a:rPr>
              <a:t>https://prezi.com/p/edit/8abax1df04dd/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 </a:t>
            </a:r>
          </a:p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 Projet 2022-2023 : proposer une visite interactive, ludique au cœur des cursus</a:t>
            </a:r>
          </a:p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8137E8-1DAA-4FC5-8C14-D4C43329A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55" y="1489947"/>
            <a:ext cx="3289767" cy="46531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6F5BB3-1A2C-4079-973A-5C93B9DFF9DD}"/>
              </a:ext>
            </a:extLst>
          </p:cNvPr>
          <p:cNvSpPr/>
          <p:nvPr/>
        </p:nvSpPr>
        <p:spPr>
          <a:xfrm>
            <a:off x="1664846" y="1118604"/>
            <a:ext cx="596146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Une visite interactive et autonome pour l’accueil des nouveaux étudiants </a:t>
            </a: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0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Pédagogie et outils utilisés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1775520" y="1385087"/>
            <a:ext cx="5760640" cy="4281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734D7-EEC3-4A9C-853B-0DED9356BD8C}"/>
              </a:ext>
            </a:extLst>
          </p:cNvPr>
          <p:cNvSpPr/>
          <p:nvPr/>
        </p:nvSpPr>
        <p:spPr>
          <a:xfrm>
            <a:off x="1566059" y="1385087"/>
            <a:ext cx="6067744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Des ateliers adaptés aux niveaux des étudiants  sur ordinateurs pour favoriser la pratique</a:t>
            </a:r>
          </a:p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Des méthodes actives pour faire participer les étudiants ( travail de groupe, brainstorming, quizz collectif…)</a:t>
            </a:r>
          </a:p>
          <a:p>
            <a:pPr lvl="0">
              <a:spcBef>
                <a:spcPts val="1000"/>
              </a:spcBef>
              <a:buClr>
                <a:srgbClr val="10069F"/>
              </a:buClr>
              <a:buSzPct val="80000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itchFamily="2" charset="0"/>
              </a:rPr>
              <a:t>Moodle : une plateforme de cours en ligne évolutive et accessible à tout les étudiant.es</a:t>
            </a: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0069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Open Sans" pitchFamily="2" charset="0"/>
            </a:endParaRP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C8CFF7-B26B-491D-BB3C-40859DF54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75" y="2132856"/>
            <a:ext cx="4608612" cy="29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6EC5D-61DA-4D74-8D5E-1F366F84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des L1 sur le campus de Jacob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7B9323-9A27-4DA4-8BAC-A2163EF52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2431C4-4D5D-4185-BE39-AD0143251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5AC29E-6B69-4739-ACAB-D3EADEEC9A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Exemple  des L1 LEA : intégré à la MTU  (Méthodologie du Travail Universitaire) en 1ere année avec 2 interventions par groupes (7 groupes)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séance 1h30 : visite de 30 min et démonstration du site web, du catalogue avec exercices sur Moodle</a:t>
            </a:r>
          </a:p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séance  1h30 :  travail sur ressources numériques : </a:t>
            </a:r>
            <a:r>
              <a:rPr lang="fr-FR" dirty="0" err="1"/>
              <a:t>Europresse</a:t>
            </a:r>
            <a:r>
              <a:rPr lang="fr-FR" dirty="0"/>
              <a:t>, </a:t>
            </a:r>
            <a:r>
              <a:rPr lang="fr-FR" dirty="0" err="1"/>
              <a:t>MyCow</a:t>
            </a:r>
            <a:r>
              <a:rPr lang="fr-FR" dirty="0"/>
              <a:t>, BSP et Cairn. Travail de groupe sur les bases à partir d’une grille et quizz pour  évaluer information et pour la sensibilisation au plagiat et droit auteur. </a:t>
            </a:r>
          </a:p>
          <a:p>
            <a:pPr marL="0" indent="0">
              <a:buNone/>
            </a:pPr>
            <a:r>
              <a:rPr lang="fr-FR" dirty="0"/>
              <a:t>Cette modalité est proposée aux L1 Droit et L1 Psycho en raison de leurs besoins. </a:t>
            </a:r>
          </a:p>
          <a:p>
            <a:pPr marL="0" indent="0">
              <a:buNone/>
            </a:pPr>
            <a:r>
              <a:rPr lang="fr-FR" dirty="0"/>
              <a:t>Pour les autres filières le contenu est le même mais les modalités sont  différentes. La première séance est découverte en autonomie sur Moodle.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+ : les tests et les quizz fonctionnent bien</a:t>
            </a:r>
          </a:p>
          <a:p>
            <a:pPr marL="0" indent="0">
              <a:buNone/>
            </a:pPr>
            <a:r>
              <a:rPr lang="fr-FR" dirty="0"/>
              <a:t>Les - : le travail en autonomie n’est pas fait par tout le monde.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3A7CD7E-1121-4718-B24F-21961B19C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87170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6EC5D-61DA-4D74-8D5E-1F366F84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des L1 LEA Campus de Jacob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7B9323-9A27-4DA4-8BAC-A2163EF52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2431C4-4D5D-4185-BE39-AD0143251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5AC29E-6B69-4739-ACAB-D3EADEEC9A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Démonstration sur Moodle USMB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LEA : </a:t>
            </a:r>
            <a:r>
              <a:rPr lang="fr-FR" dirty="0">
                <a:hlinkClick r:id="rId2"/>
              </a:rPr>
              <a:t>https://moodle.univ-smb.fr/course/view.php?id=9187</a:t>
            </a:r>
            <a:r>
              <a:rPr lang="fr-FR" dirty="0"/>
              <a:t> </a:t>
            </a:r>
          </a:p>
          <a:p>
            <a:r>
              <a:rPr lang="fr-FR" dirty="0"/>
              <a:t>Test sous forme de QCM et quizz collectif sur l’évaluation des sources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i="1" dirty="0"/>
              <a:t>Se connecter / choisir invité / login/mot de passe : bourget1….20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E7EC9D20-6C49-4CE4-8F35-F1DB26424994}"/>
              </a:ext>
            </a:extLst>
          </p:cNvPr>
          <p:cNvSpPr txBox="1">
            <a:spLocks/>
          </p:cNvSpPr>
          <p:nvPr/>
        </p:nvSpPr>
        <p:spPr>
          <a:xfrm>
            <a:off x="2720516" y="6286097"/>
            <a:ext cx="833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330556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Témoignage d’une enseignante de LEA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1631504" y="1249323"/>
            <a:ext cx="9793088" cy="43054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1B2D474A-9ED9-46DB-BAFC-7585E7162496}"/>
              </a:ext>
            </a:extLst>
          </p:cNvPr>
          <p:cNvSpPr txBox="1">
            <a:spLocks/>
          </p:cNvSpPr>
          <p:nvPr/>
        </p:nvSpPr>
        <p:spPr>
          <a:xfrm>
            <a:off x="1631504" y="1249322"/>
            <a:ext cx="9937104" cy="4699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7200" b="1" dirty="0"/>
              <a:t>Marie-Christine Blain, enseignante en LEA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6400" b="1" dirty="0">
                <a:solidFill>
                  <a:srgbClr val="FF0000"/>
                </a:solidFill>
              </a:rPr>
              <a:t>CONTENU DES COURS</a:t>
            </a:r>
            <a:endParaRPr lang="fr-FR" sz="6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5600" dirty="0">
                <a:solidFill>
                  <a:srgbClr val="FF0000"/>
                </a:solidFill>
              </a:rPr>
              <a:t>1) </a:t>
            </a:r>
            <a:r>
              <a:rPr lang="fr-FR" sz="5600" dirty="0"/>
              <a:t>2 ateliers BU. </a:t>
            </a:r>
          </a:p>
          <a:p>
            <a:pPr marL="0" indent="0">
              <a:buNone/>
            </a:pPr>
            <a:r>
              <a:rPr lang="fr-FR" sz="5600" dirty="0">
                <a:solidFill>
                  <a:srgbClr val="FF0000"/>
                </a:solidFill>
              </a:rPr>
              <a:t>2)</a:t>
            </a:r>
          </a:p>
          <a:p>
            <a:pPr lvl="1"/>
            <a:r>
              <a:rPr lang="fr-FR" sz="5600" dirty="0"/>
              <a:t>Méthodologie du travail de groupe</a:t>
            </a:r>
          </a:p>
          <a:p>
            <a:pPr lvl="1"/>
            <a:r>
              <a:rPr lang="fr-FR" sz="5600" dirty="0"/>
              <a:t>Le dossier écrit : fond et forme. L'intérêt du sujet, la présentation du dossier</a:t>
            </a:r>
          </a:p>
          <a:p>
            <a:pPr lvl="1"/>
            <a:r>
              <a:rPr lang="fr-FR" sz="5600" dirty="0"/>
              <a:t>Techniques de prise de notes</a:t>
            </a:r>
          </a:p>
          <a:p>
            <a:pPr lvl="1"/>
            <a:r>
              <a:rPr lang="fr-FR" sz="5600" dirty="0"/>
              <a:t>CV en français</a:t>
            </a:r>
          </a:p>
          <a:p>
            <a:pPr marL="0" indent="0">
              <a:buNone/>
            </a:pPr>
            <a:r>
              <a:rPr lang="fr-FR" sz="5600" dirty="0">
                <a:solidFill>
                  <a:srgbClr val="FF0000"/>
                </a:solidFill>
              </a:rPr>
              <a:t>3)</a:t>
            </a:r>
          </a:p>
          <a:p>
            <a:pPr lvl="1"/>
            <a:r>
              <a:rPr lang="fr-FR" sz="5600" dirty="0"/>
              <a:t>Importance de la culture générale</a:t>
            </a:r>
          </a:p>
          <a:p>
            <a:pPr lvl="1"/>
            <a:r>
              <a:rPr lang="fr-FR" sz="5600" dirty="0"/>
              <a:t>Lecture des médias : comparaison du traitement de la même information dans plusieurs</a:t>
            </a:r>
            <a:br>
              <a:rPr lang="fr-FR" sz="5600" dirty="0"/>
            </a:br>
            <a:r>
              <a:rPr lang="fr-FR" sz="5600" dirty="0"/>
              <a:t>médias</a:t>
            </a:r>
          </a:p>
          <a:p>
            <a:pPr lvl="1"/>
            <a:r>
              <a:rPr lang="fr-FR" sz="5600" dirty="0"/>
              <a:t>Savoir utiliser le dictionnaire</a:t>
            </a:r>
          </a:p>
          <a:p>
            <a:pPr marL="0" indent="0">
              <a:buNone/>
            </a:pPr>
            <a:r>
              <a:rPr lang="fr-FR" sz="5600" dirty="0">
                <a:solidFill>
                  <a:srgbClr val="FF0000"/>
                </a:solidFill>
              </a:rPr>
              <a:t>4) </a:t>
            </a:r>
            <a:r>
              <a:rPr lang="fr-FR" sz="5600" dirty="0"/>
              <a:t>Plagiat et référencement bibliographique </a:t>
            </a:r>
          </a:p>
          <a:p>
            <a:pPr marL="0" indent="0">
              <a:buNone/>
            </a:pPr>
            <a:r>
              <a:rPr lang="fr-FR" sz="5600" dirty="0">
                <a:solidFill>
                  <a:srgbClr val="FF0000"/>
                </a:solidFill>
              </a:rPr>
              <a:t>5) </a:t>
            </a:r>
            <a:r>
              <a:rPr lang="fr-FR" sz="5600" dirty="0"/>
              <a:t>CV en anglais</a:t>
            </a:r>
          </a:p>
          <a:p>
            <a:pPr marL="457200" lvl="1" indent="0">
              <a:buNone/>
            </a:pPr>
            <a:endParaRPr lang="fr-FR" sz="12800" dirty="0"/>
          </a:p>
          <a:p>
            <a:pPr marL="400050" lvl="1" indent="0">
              <a:buNone/>
            </a:pPr>
            <a:endParaRPr lang="fr-FR" sz="12800" dirty="0"/>
          </a:p>
          <a:p>
            <a:endParaRPr lang="fr-FR" sz="12800" dirty="0"/>
          </a:p>
          <a:p>
            <a:endParaRPr lang="fr-FR" sz="1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43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Témoignage d’une enseignante en LEA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1487488" y="980728"/>
            <a:ext cx="10081118" cy="5025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1B2D474A-9ED9-46DB-BAFC-7585E7162496}"/>
              </a:ext>
            </a:extLst>
          </p:cNvPr>
          <p:cNvSpPr txBox="1">
            <a:spLocks/>
          </p:cNvSpPr>
          <p:nvPr/>
        </p:nvSpPr>
        <p:spPr>
          <a:xfrm>
            <a:off x="1199456" y="1249323"/>
            <a:ext cx="10225136" cy="4843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5600" dirty="0">
              <a:solidFill>
                <a:srgbClr val="FF0000"/>
              </a:solidFill>
            </a:endParaRPr>
          </a:p>
          <a:p>
            <a:r>
              <a:rPr lang="fr-FR" sz="5600" b="1" dirty="0">
                <a:solidFill>
                  <a:srgbClr val="FF0000"/>
                </a:solidFill>
              </a:rPr>
              <a:t>EVALUATION </a:t>
            </a:r>
            <a:endParaRPr lang="fr-FR" sz="5600" dirty="0">
              <a:solidFill>
                <a:srgbClr val="FF0000"/>
              </a:solidFill>
            </a:endParaRPr>
          </a:p>
          <a:p>
            <a:r>
              <a:rPr lang="fr-FR" sz="5600" b="1" dirty="0"/>
              <a:t>Dossier fait en groupe de 4 étudiants, consignes données aux étudiants :</a:t>
            </a:r>
            <a:endParaRPr lang="fr-FR" sz="5600" dirty="0"/>
          </a:p>
          <a:p>
            <a:pPr lvl="1"/>
            <a:r>
              <a:rPr lang="fr-FR" sz="5600" dirty="0"/>
              <a:t>Choisissez un thème intéressant... d'</a:t>
            </a:r>
            <a:r>
              <a:rPr lang="fr-FR" sz="5600" dirty="0" err="1"/>
              <a:t>actualite</a:t>
            </a:r>
            <a:r>
              <a:rPr lang="fr-FR" sz="5600" dirty="0"/>
              <a:t>́, d'</a:t>
            </a:r>
            <a:r>
              <a:rPr lang="fr-FR" sz="5600" dirty="0" err="1"/>
              <a:t>intérêt</a:t>
            </a:r>
            <a:r>
              <a:rPr lang="fr-FR" sz="5600" dirty="0"/>
              <a:t> </a:t>
            </a:r>
            <a:r>
              <a:rPr lang="fr-FR" sz="5600" dirty="0" err="1"/>
              <a:t>général</a:t>
            </a:r>
            <a:r>
              <a:rPr lang="fr-FR" sz="5600" dirty="0"/>
              <a:t>, culturel, international ou national.</a:t>
            </a:r>
          </a:p>
          <a:p>
            <a:pPr lvl="1"/>
            <a:r>
              <a:rPr lang="fr-FR" sz="5600" dirty="0"/>
              <a:t>En fonction du thème choisi vous devrez effectuer </a:t>
            </a:r>
            <a:r>
              <a:rPr lang="fr-FR" sz="5600" dirty="0" err="1"/>
              <a:t>différents</a:t>
            </a:r>
            <a:r>
              <a:rPr lang="fr-FR" sz="5600" dirty="0"/>
              <a:t> types de recherches – historiques, </a:t>
            </a:r>
            <a:r>
              <a:rPr lang="fr-FR" sz="5600" dirty="0" err="1"/>
              <a:t>économiques</a:t>
            </a:r>
            <a:r>
              <a:rPr lang="fr-FR" sz="5600" dirty="0"/>
              <a:t> ou autres – et témoigner d'un point de vue ou d'un questionnement personnel.</a:t>
            </a:r>
          </a:p>
          <a:p>
            <a:pPr lvl="1"/>
            <a:r>
              <a:rPr lang="fr-FR" sz="5600" dirty="0"/>
              <a:t>Le dossier doit comporter 7 éléments (les CV sont </a:t>
            </a:r>
            <a:r>
              <a:rPr lang="fr-FR" sz="5600" dirty="0" err="1"/>
              <a:t>notés</a:t>
            </a:r>
            <a:r>
              <a:rPr lang="fr-FR" sz="5600" dirty="0"/>
              <a:t> chacun sur deux points et le dossier commun sur 16) :</a:t>
            </a:r>
          </a:p>
          <a:p>
            <a:pPr marL="857250" lvl="2" indent="0">
              <a:buNone/>
            </a:pPr>
            <a:r>
              <a:rPr lang="fr-FR" sz="5600" dirty="0"/>
              <a:t>1) Une page de titre (titre, date, nom des étudiant(e)s)</a:t>
            </a:r>
          </a:p>
          <a:p>
            <a:pPr marL="857250" lvl="2" indent="0">
              <a:buNone/>
            </a:pPr>
            <a:r>
              <a:rPr lang="fr-FR" sz="5600" dirty="0"/>
              <a:t>2) Une table des matières.</a:t>
            </a:r>
            <a:br>
              <a:rPr lang="fr-FR" sz="5600" dirty="0"/>
            </a:br>
            <a:r>
              <a:rPr lang="fr-FR" sz="5600" dirty="0"/>
              <a:t>3) Le CV en français de chaque étudiant(e)</a:t>
            </a:r>
          </a:p>
          <a:p>
            <a:pPr marL="857250" lvl="2" indent="0">
              <a:buNone/>
            </a:pPr>
            <a:r>
              <a:rPr lang="fr-FR" sz="5600" dirty="0"/>
              <a:t>4) Le CV en anglais de chaque étudiant(e)</a:t>
            </a:r>
          </a:p>
          <a:p>
            <a:pPr marL="857250" lvl="2" indent="0">
              <a:buNone/>
            </a:pPr>
            <a:r>
              <a:rPr lang="fr-FR" sz="5600" dirty="0"/>
              <a:t>5) Une présentation d'un </a:t>
            </a:r>
            <a:r>
              <a:rPr lang="fr-FR" sz="5600" dirty="0" err="1"/>
              <a:t>thème</a:t>
            </a:r>
            <a:r>
              <a:rPr lang="fr-FR" sz="5600" dirty="0"/>
              <a:t> d'</a:t>
            </a:r>
            <a:r>
              <a:rPr lang="fr-FR" sz="5600" dirty="0" err="1"/>
              <a:t>actualite</a:t>
            </a:r>
            <a:r>
              <a:rPr lang="fr-FR" sz="5600" dirty="0"/>
              <a:t>́ internationale en 4-5 pages, sans les annexes, environ 1500 mots (une page </a:t>
            </a:r>
            <a:r>
              <a:rPr lang="fr-FR" sz="5600" dirty="0" err="1"/>
              <a:t>dactylographiée</a:t>
            </a:r>
            <a:r>
              <a:rPr lang="fr-FR" sz="5600" dirty="0"/>
              <a:t> de 35 lignes, espacement 1,5 = 380 mots)</a:t>
            </a:r>
          </a:p>
          <a:p>
            <a:pPr marL="857250" lvl="2" indent="0">
              <a:buNone/>
            </a:pPr>
            <a:r>
              <a:rPr lang="fr-FR" sz="5600" dirty="0"/>
              <a:t>6) Une demi-page de discussion pour chacun(e) d'entre vous sur vos </a:t>
            </a:r>
            <a:r>
              <a:rPr lang="fr-FR" sz="5600" dirty="0" err="1"/>
              <a:t>réactions</a:t>
            </a:r>
            <a:r>
              <a:rPr lang="fr-FR" sz="5600" dirty="0"/>
              <a:t> par rapport à ce travail (les </a:t>
            </a:r>
            <a:r>
              <a:rPr lang="fr-FR" sz="5600" dirty="0" err="1"/>
              <a:t>difficultés</a:t>
            </a:r>
            <a:r>
              <a:rPr lang="fr-FR" sz="5600" dirty="0"/>
              <a:t> </a:t>
            </a:r>
            <a:r>
              <a:rPr lang="fr-FR" sz="5600" dirty="0" err="1"/>
              <a:t>rencontrées</a:t>
            </a:r>
            <a:r>
              <a:rPr lang="fr-FR" sz="5600" dirty="0"/>
              <a:t> dans l'application des </a:t>
            </a:r>
            <a:r>
              <a:rPr lang="fr-FR" sz="5600" dirty="0" err="1"/>
              <a:t>méthodologies</a:t>
            </a:r>
            <a:r>
              <a:rPr lang="fr-FR" sz="5600" dirty="0"/>
              <a:t> </a:t>
            </a:r>
            <a:r>
              <a:rPr lang="fr-FR" sz="5600" dirty="0" err="1"/>
              <a:t>présentées</a:t>
            </a:r>
            <a:r>
              <a:rPr lang="fr-FR" sz="5600" dirty="0"/>
              <a:t>, comment vous les avez </a:t>
            </a:r>
            <a:r>
              <a:rPr lang="fr-FR" sz="5600" dirty="0" err="1"/>
              <a:t>surmontées</a:t>
            </a:r>
            <a:r>
              <a:rPr lang="fr-FR" sz="5600" dirty="0"/>
              <a:t>, des propositions, etc.)</a:t>
            </a:r>
          </a:p>
          <a:p>
            <a:pPr marL="857250" lvl="2" indent="0">
              <a:buNone/>
            </a:pPr>
            <a:r>
              <a:rPr lang="fr-FR" sz="5600" dirty="0"/>
              <a:t>7) Une bibliographie et sitographie de 4-6 documents minimum par dossier (livres, articles, sites Web, radio, </a:t>
            </a:r>
            <a:r>
              <a:rPr lang="fr-FR" sz="5600" dirty="0" err="1"/>
              <a:t>télévision</a:t>
            </a:r>
            <a:r>
              <a:rPr lang="fr-FR" sz="5600" dirty="0"/>
              <a:t>). Dans chaque cas vous </a:t>
            </a:r>
            <a:r>
              <a:rPr lang="fr-FR" sz="5600" dirty="0" err="1"/>
              <a:t>écrirez</a:t>
            </a:r>
            <a:r>
              <a:rPr lang="fr-FR" sz="5600" dirty="0"/>
              <a:t> 2-3 lignes </a:t>
            </a:r>
            <a:r>
              <a:rPr lang="fr-FR" sz="5600" dirty="0" err="1"/>
              <a:t>présentant</a:t>
            </a:r>
            <a:r>
              <a:rPr lang="fr-FR" sz="5600" dirty="0"/>
              <a:t> le livre, la revue, le site (type de site, organisme, site universitaire, agence de presse, etc.) pour juger si votre source est </a:t>
            </a:r>
            <a:r>
              <a:rPr lang="fr-FR" sz="5600" dirty="0" err="1"/>
              <a:t>crédible</a:t>
            </a:r>
            <a:r>
              <a:rPr lang="fr-FR" sz="5600" dirty="0"/>
              <a:t>.</a:t>
            </a:r>
          </a:p>
          <a:p>
            <a:endParaRPr lang="fr-FR" sz="29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05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Réflexion sur l’évolution des formations BU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EF5540-F769-40AA-89CC-59B9238D6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52016" y="1565568"/>
            <a:ext cx="10160608" cy="506236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1600" dirty="0"/>
          </a:p>
          <a:p>
            <a:r>
              <a:rPr lang="fr-FR" sz="2400" dirty="0"/>
              <a:t>Projet ASPIRE (Nouveau Cursus Universitaire) : changement en profondeur des maquettes des Licences </a:t>
            </a:r>
          </a:p>
          <a:p>
            <a:r>
              <a:rPr lang="fr-FR" sz="2400" dirty="0"/>
              <a:t>Travail en commun de l’équipe pédagogique pour que l’ensemble des enseignements permettent de valider des compétences (4 à 6 compétences par Licence sur trois ans avec différents niveaux)</a:t>
            </a:r>
          </a:p>
          <a:p>
            <a:r>
              <a:rPr lang="fr-FR" sz="2400" b="1" dirty="0"/>
              <a:t>Conséquence</a:t>
            </a:r>
            <a:r>
              <a:rPr lang="fr-FR" sz="2400" dirty="0"/>
              <a:t> : l’offre des BU peut être repensée. A quel moment est-il pertinent de former les étudiants ? Comment notre cours peut et doit participer à la validation des compétences ?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56678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Réflexion sur l’évolution des formations BU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EF5540-F769-40AA-89CC-59B9238D6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15480" y="1988840"/>
            <a:ext cx="9793088" cy="396044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1600" dirty="0"/>
          </a:p>
          <a:p>
            <a:r>
              <a:rPr lang="fr-FR" sz="2400" b="1" dirty="0"/>
              <a:t>Groupe de travail interne aux trois BU </a:t>
            </a:r>
            <a:r>
              <a:rPr lang="fr-FR" sz="2400" dirty="0"/>
              <a:t>mis en place cette année : </a:t>
            </a:r>
          </a:p>
          <a:p>
            <a:pPr lvl="1"/>
            <a:r>
              <a:rPr lang="fr-FR" sz="2400" dirty="0"/>
              <a:t>Mutualiser les pratiques des 3 BU</a:t>
            </a:r>
          </a:p>
          <a:p>
            <a:pPr lvl="1"/>
            <a:r>
              <a:rPr lang="fr-FR" sz="2400" dirty="0"/>
              <a:t>Réfléchir aux contenus, aux modalités, aux outils, à la pédagogie et au moment approprié pour former les étudiants</a:t>
            </a:r>
          </a:p>
          <a:p>
            <a:pPr lvl="1"/>
            <a:r>
              <a:rPr lang="fr-FR" sz="2400" dirty="0"/>
              <a:t>Exemple de formation avancée sur le campus du Bourget sur Moodle </a:t>
            </a:r>
            <a:r>
              <a:rPr lang="fr-FR" sz="2400" dirty="0">
                <a:hlinkClick r:id="rId2"/>
              </a:rPr>
              <a:t>: L2 Physique-Chimie</a:t>
            </a:r>
            <a:endParaRPr lang="fr-FR" sz="2400" dirty="0"/>
          </a:p>
          <a:p>
            <a:pPr marL="0" indent="0">
              <a:buNone/>
            </a:pPr>
            <a:endParaRPr lang="fr-FR" sz="1050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275651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FB789-36CD-40FE-A01E-37F5439E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5760" y="764704"/>
            <a:ext cx="7434960" cy="1646302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8832EF-ADD7-4E41-97A1-1EF257835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68" y="4021840"/>
            <a:ext cx="7541190" cy="1646302"/>
          </a:xfrm>
        </p:spPr>
        <p:txBody>
          <a:bodyPr/>
          <a:lstStyle/>
          <a:p>
            <a:r>
              <a:rPr lang="fr-FR" dirty="0"/>
              <a:t>S’informer sur les BU – 15 min  </a:t>
            </a:r>
          </a:p>
          <a:p>
            <a:r>
              <a:rPr lang="fr-FR" dirty="0"/>
              <a:t>L’offre de formation des BU – 45 min</a:t>
            </a:r>
          </a:p>
          <a:p>
            <a:r>
              <a:rPr lang="fr-FR" dirty="0"/>
              <a:t>Les ressources des BU – 40 min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34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E21FD-D47F-4146-8E22-7A1808C10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067275E-C37A-4925-AA42-CDFD341F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de la BU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CD2978C7-D4F1-4D6E-B73C-99699815E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documentation des BU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411563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catalogue des BU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98" y="3140968"/>
            <a:ext cx="5046647" cy="3134332"/>
          </a:xfrm>
        </p:spPr>
      </p:pic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8259F21D-EC3E-44B1-B603-2D1D85E7D1FD}"/>
              </a:ext>
            </a:extLst>
          </p:cNvPr>
          <p:cNvSpPr txBox="1">
            <a:spLocks/>
          </p:cNvSpPr>
          <p:nvPr/>
        </p:nvSpPr>
        <p:spPr>
          <a:xfrm>
            <a:off x="1703514" y="1844824"/>
            <a:ext cx="4392486" cy="344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B21128-C073-4595-85AB-512D13D37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3" y="1340768"/>
            <a:ext cx="5161009" cy="27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ressources numériques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 accès facilité sur le site web (tri par discipline, types de documents, types d’accès…)</a:t>
            </a:r>
          </a:p>
          <a:p>
            <a:pPr lvl="1"/>
            <a:r>
              <a:rPr lang="fr-FR" dirty="0">
                <a:hlinkClick r:id="rId2"/>
              </a:rPr>
              <a:t>https://www.univ-smb.fr/bu/toutes-les-ressources-numeriques/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Démonstration de deux ressources sur abonnement à la BU : </a:t>
            </a:r>
          </a:p>
          <a:p>
            <a:pPr lvl="1"/>
            <a:r>
              <a:rPr lang="fr-FR" dirty="0"/>
              <a:t>En sciences humaines : Cairn</a:t>
            </a:r>
          </a:p>
          <a:p>
            <a:pPr lvl="1"/>
            <a:r>
              <a:rPr lang="fr-FR" dirty="0"/>
              <a:t>En sciences appliquées : Techniques de l’ingénieur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Des ressources en libre accès  : </a:t>
            </a:r>
          </a:p>
          <a:p>
            <a:pPr lvl="1"/>
            <a:r>
              <a:rPr lang="fr-FR" dirty="0"/>
              <a:t>En sciences humaines : </a:t>
            </a:r>
            <a:r>
              <a:rPr lang="fr-FR" dirty="0">
                <a:hlinkClick r:id="rId3"/>
              </a:rPr>
              <a:t>Open Edition Books/</a:t>
            </a:r>
            <a:r>
              <a:rPr lang="fr-FR" dirty="0" err="1">
                <a:hlinkClick r:id="rId3"/>
              </a:rPr>
              <a:t>Journals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Persée</a:t>
            </a:r>
            <a:r>
              <a:rPr lang="fr-FR" dirty="0"/>
              <a:t>, </a:t>
            </a:r>
            <a:r>
              <a:rPr lang="fr-FR" dirty="0">
                <a:hlinkClick r:id="rId5"/>
              </a:rPr>
              <a:t>Isidore</a:t>
            </a:r>
            <a:endParaRPr lang="fr-FR" dirty="0"/>
          </a:p>
          <a:p>
            <a:pPr lvl="1"/>
            <a:r>
              <a:rPr lang="fr-FR" dirty="0"/>
              <a:t>Des archives ouvertes : </a:t>
            </a:r>
            <a:r>
              <a:rPr lang="fr-FR" dirty="0">
                <a:hlinkClick r:id="rId6"/>
              </a:rPr>
              <a:t>Hal</a:t>
            </a:r>
            <a:r>
              <a:rPr lang="fr-FR" dirty="0"/>
              <a:t> et </a:t>
            </a:r>
            <a:r>
              <a:rPr lang="fr-FR" dirty="0">
                <a:hlinkClick r:id="rId7"/>
              </a:rPr>
              <a:t>Dumas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391999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75EE60-354D-42F3-A1D0-10547418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7011692-FF73-4477-BE3E-8EF4C15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 sur les BU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9D3637C-5887-4062-B5B1-9D7C19F0B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Services et compétences informationnelles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19917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C74E0-DFC7-45A6-938C-A74BEEDA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S’informer sur les BU : introduction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0A8F9-1A5A-40A2-B31C-20FE410ED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72" y="2774221"/>
            <a:ext cx="3243136" cy="21620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4" y="3429000"/>
            <a:ext cx="3000070" cy="22500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446" y="2888166"/>
            <a:ext cx="3209884" cy="2407412"/>
          </a:xfrm>
          <a:prstGeom prst="rect">
            <a:avLst/>
          </a:prstGeom>
        </p:spPr>
      </p:pic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AF9118F-E91D-45B5-AA43-82C86077EE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55539" y="1456398"/>
            <a:ext cx="4680521" cy="4608513"/>
          </a:xfrm>
        </p:spPr>
        <p:txBody>
          <a:bodyPr/>
          <a:lstStyle/>
          <a:p>
            <a:r>
              <a:rPr lang="fr-FR" dirty="0"/>
              <a:t>Introduction par l’inspecteur M. Pépin</a:t>
            </a:r>
          </a:p>
          <a:p>
            <a:r>
              <a:rPr lang="fr-FR" dirty="0"/>
              <a:t>Une BU : trois sites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70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C74E0-DFC7-45A6-938C-A74BEEDA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38" y="516502"/>
            <a:ext cx="9721082" cy="760031"/>
          </a:xfrm>
        </p:spPr>
        <p:txBody>
          <a:bodyPr/>
          <a:lstStyle/>
          <a:p>
            <a:r>
              <a:rPr lang="fr-FR" dirty="0"/>
              <a:t>S’informer sur les BU : les services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0A8F9-1A5A-40A2-B31C-20FE410ED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43472" y="1412776"/>
            <a:ext cx="8337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3D9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LIEU DE TRAVAIL ET DE VIE</a:t>
            </a:r>
          </a:p>
          <a:p>
            <a:endParaRPr lang="fr-FR" dirty="0"/>
          </a:p>
          <a:p>
            <a:r>
              <a:rPr lang="fr-FR" dirty="0">
                <a:latin typeface="Open Sans"/>
              </a:rPr>
              <a:t>980 places sur trois BU</a:t>
            </a:r>
          </a:p>
          <a:p>
            <a:r>
              <a:rPr lang="fr-FR" dirty="0">
                <a:latin typeface="Open Sans"/>
              </a:rPr>
              <a:t>Des espaces de travail, des espaces détente, des </a:t>
            </a:r>
          </a:p>
          <a:p>
            <a:r>
              <a:rPr lang="fr-FR" dirty="0">
                <a:latin typeface="Open Sans"/>
              </a:rPr>
              <a:t>salles de travail en groupe</a:t>
            </a:r>
          </a:p>
          <a:p>
            <a:endParaRPr lang="fr-FR" dirty="0">
              <a:latin typeface="Open Sans"/>
            </a:endParaRPr>
          </a:p>
          <a:p>
            <a:r>
              <a:rPr lang="fr-FR" dirty="0">
                <a:latin typeface="Open Sans"/>
              </a:rPr>
              <a:t>Entre 54 et 64 heures d’ouverture / semaine </a:t>
            </a:r>
          </a:p>
          <a:p>
            <a:r>
              <a:rPr lang="fr-FR" dirty="0">
                <a:latin typeface="Open Sans"/>
              </a:rPr>
              <a:t>8h-19h ou 8h-21h en horaires élargis</a:t>
            </a:r>
          </a:p>
          <a:p>
            <a:endParaRPr lang="fr-FR" dirty="0">
              <a:latin typeface="Open Sans"/>
            </a:endParaRPr>
          </a:p>
          <a:p>
            <a:r>
              <a:rPr lang="fr-FR" b="1" u="sng" dirty="0">
                <a:solidFill>
                  <a:srgbClr val="3D9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RICHE DOCUMENTATION PAPIER ET NUMERIQUE</a:t>
            </a:r>
          </a:p>
          <a:p>
            <a:endParaRPr lang="fr-FR" b="1" u="sng" dirty="0">
              <a:solidFill>
                <a:srgbClr val="3D9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Open Sans"/>
              </a:rPr>
              <a:t>200 000 livres papier</a:t>
            </a:r>
          </a:p>
          <a:p>
            <a:r>
              <a:rPr lang="fr-FR" dirty="0">
                <a:latin typeface="Open Sans"/>
              </a:rPr>
              <a:t>420 abonnements à des revues papier</a:t>
            </a:r>
          </a:p>
          <a:p>
            <a:r>
              <a:rPr lang="fr-FR" dirty="0">
                <a:latin typeface="Open Sans"/>
              </a:rPr>
              <a:t>22 000 cartes (cartothèque)</a:t>
            </a:r>
          </a:p>
          <a:p>
            <a:r>
              <a:rPr lang="fr-FR" dirty="0">
                <a:latin typeface="Open Sans"/>
              </a:rPr>
              <a:t>100 000  revues numériques</a:t>
            </a:r>
          </a:p>
          <a:p>
            <a:r>
              <a:rPr lang="fr-FR" dirty="0">
                <a:latin typeface="Open Sans"/>
              </a:rPr>
              <a:t>500 000 livres numériques signalés</a:t>
            </a:r>
          </a:p>
          <a:p>
            <a:r>
              <a:rPr lang="fr-FR" dirty="0">
                <a:latin typeface="Open Sans"/>
              </a:rPr>
              <a:t>Un </a:t>
            </a:r>
            <a:r>
              <a:rPr lang="fr-FR" dirty="0">
                <a:latin typeface="Open Sans"/>
                <a:hlinkClick r:id="rId2"/>
              </a:rPr>
              <a:t>catalogue</a:t>
            </a:r>
            <a:r>
              <a:rPr lang="fr-FR" dirty="0">
                <a:latin typeface="Open Sans"/>
              </a:rPr>
              <a:t> en ligne de type moteur de recherche</a:t>
            </a:r>
          </a:p>
          <a:p>
            <a:r>
              <a:rPr lang="fr-FR" dirty="0">
                <a:latin typeface="Open Sans"/>
              </a:rPr>
              <a:t>			                             </a:t>
            </a:r>
            <a:endParaRPr lang="fr-FR" b="1" u="sng" dirty="0">
              <a:solidFill>
                <a:srgbClr val="3D9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u="sng" dirty="0">
              <a:solidFill>
                <a:srgbClr val="3D9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498497"/>
            <a:ext cx="2391922" cy="15942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49" y="2156844"/>
            <a:ext cx="1768376" cy="23578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4" y="3518846"/>
            <a:ext cx="2345270" cy="1563510"/>
          </a:xfrm>
          <a:prstGeom prst="rect">
            <a:avLst/>
          </a:prstGeom>
        </p:spPr>
      </p:pic>
      <p:sp>
        <p:nvSpPr>
          <p:cNvPr id="16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9CCEBB-FCEB-4296-A6A7-D4E06E2614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83" y="5082356"/>
            <a:ext cx="2109020" cy="14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C74E0-DFC7-45A6-938C-A74BEEDA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 sur les BU : les services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17E9927-8275-48F3-B742-8C75DFF1869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t="1591" b="1"/>
          <a:stretch/>
        </p:blipFill>
        <p:spPr>
          <a:xfrm>
            <a:off x="6899849" y="1544303"/>
            <a:ext cx="4812775" cy="3190701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9EE2A60-7722-4E65-97C4-DF39C35A81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59497" y="1397731"/>
            <a:ext cx="5028798" cy="460851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Un portail commun au trois BU de l’USMB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https://www.univ-smb.fr/bu/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A vous de jouer  (5 min) : </a:t>
            </a:r>
          </a:p>
          <a:p>
            <a:pPr marL="0" indent="0">
              <a:buNone/>
            </a:pPr>
            <a:r>
              <a:rPr lang="fr-FR" b="1" dirty="0"/>
              <a:t>-</a:t>
            </a:r>
            <a:r>
              <a:rPr lang="fr-FR" dirty="0"/>
              <a:t>Naviguer sur notre site web :</a:t>
            </a:r>
          </a:p>
          <a:p>
            <a:pPr marL="685800" lvl="1"/>
            <a:r>
              <a:rPr lang="fr-FR" dirty="0"/>
              <a:t>Repérer un service similaire à ce que vous proposez en CDI </a:t>
            </a:r>
          </a:p>
          <a:p>
            <a:pPr marL="685800" lvl="1"/>
            <a:r>
              <a:rPr lang="fr-FR" dirty="0"/>
              <a:t>Repérer un service différent ou que vous ne connaissiez pas.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-Echanges et partage collectif des informations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0A8F9-1A5A-40A2-B31C-20FE410ED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13077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C74E0-DFC7-45A6-938C-A74BEEDA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 sur les BU : les services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0A8F9-1A5A-40A2-B31C-20FE410ED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05531" y="1100680"/>
            <a:ext cx="81333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3D9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ACTEUR DE LA FORMATION TOUT AU LONG DU CURSUS</a:t>
            </a:r>
          </a:p>
          <a:p>
            <a:r>
              <a:rPr lang="fr-FR" dirty="0"/>
              <a:t>	</a:t>
            </a:r>
          </a:p>
          <a:p>
            <a:r>
              <a:rPr lang="fr-FR" dirty="0">
                <a:latin typeface="Open Sans"/>
              </a:rPr>
              <a:t>Visites actives des BU pour tous les L1</a:t>
            </a:r>
          </a:p>
          <a:p>
            <a:endParaRPr lang="fr-FR" dirty="0">
              <a:latin typeface="Open Sans"/>
            </a:endParaRPr>
          </a:p>
          <a:p>
            <a:r>
              <a:rPr lang="fr-FR" dirty="0">
                <a:latin typeface="Open Sans"/>
              </a:rPr>
              <a:t>Pédagogie active sur place et en ligne (Moodle)</a:t>
            </a:r>
          </a:p>
          <a:p>
            <a:endParaRPr lang="fr-FR" dirty="0">
              <a:latin typeface="Open Sans"/>
            </a:endParaRPr>
          </a:p>
          <a:p>
            <a:r>
              <a:rPr lang="fr-FR" dirty="0">
                <a:latin typeface="Open Sans"/>
              </a:rPr>
              <a:t>Formations de la licence jusqu’au doctorat :</a:t>
            </a:r>
          </a:p>
          <a:p>
            <a:r>
              <a:rPr lang="fr-FR" dirty="0">
                <a:latin typeface="Open Sans"/>
              </a:rPr>
              <a:t>recherche documentaire, éducation aux médias et à</a:t>
            </a:r>
          </a:p>
          <a:p>
            <a:r>
              <a:rPr lang="fr-FR" dirty="0">
                <a:latin typeface="Open Sans"/>
              </a:rPr>
              <a:t>l’information, outils bibliographiques, archives ouvertes, </a:t>
            </a:r>
          </a:p>
          <a:p>
            <a:r>
              <a:rPr lang="fr-FR" dirty="0">
                <a:latin typeface="Open Sans"/>
              </a:rPr>
              <a:t>sensibilisation au plagiat...</a:t>
            </a:r>
          </a:p>
          <a:p>
            <a:endParaRPr lang="fr-FR" dirty="0">
              <a:latin typeface="Open Sans"/>
            </a:endParaRPr>
          </a:p>
          <a:p>
            <a:r>
              <a:rPr lang="fr-FR" dirty="0">
                <a:latin typeface="Open Sans"/>
              </a:rPr>
              <a:t>Référentiel ADBU : </a:t>
            </a:r>
            <a:r>
              <a:rPr lang="fr-FR" dirty="0">
                <a:latin typeface="Open Sans"/>
                <a:hlinkClick r:id="rId2"/>
              </a:rPr>
              <a:t>https://referentiel.adbu.fr/referentiel</a:t>
            </a:r>
            <a:r>
              <a:rPr lang="fr-FR" dirty="0">
                <a:latin typeface="Open Sans"/>
              </a:rPr>
              <a:t> </a:t>
            </a:r>
          </a:p>
          <a:p>
            <a:endParaRPr lang="fr-FR" dirty="0">
              <a:latin typeface="Open Sans"/>
            </a:endParaRPr>
          </a:p>
          <a:p>
            <a:r>
              <a:rPr lang="fr-FR" b="1" u="sng" dirty="0">
                <a:solidFill>
                  <a:srgbClr val="3D9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DEVELOPPEMENT D’ACTIONS AVEC LE SECONDAIRE</a:t>
            </a:r>
            <a:r>
              <a:rPr lang="fr-FR" dirty="0"/>
              <a:t>	</a:t>
            </a:r>
          </a:p>
          <a:p>
            <a:endParaRPr lang="fr-FR" dirty="0">
              <a:latin typeface="Open Sans"/>
            </a:endParaRPr>
          </a:p>
          <a:p>
            <a:r>
              <a:rPr lang="fr-FR" dirty="0">
                <a:latin typeface="Open Sans"/>
              </a:rPr>
              <a:t>Inscription gratuite pour les lycéens et tous </a:t>
            </a:r>
          </a:p>
          <a:p>
            <a:r>
              <a:rPr lang="fr-FR" dirty="0">
                <a:latin typeface="Open Sans"/>
              </a:rPr>
              <a:t>tous les enseignants de l’EN (janvier 2022)</a:t>
            </a:r>
          </a:p>
          <a:p>
            <a:endParaRPr lang="fr-FR" dirty="0">
              <a:latin typeface="Open Sans"/>
            </a:endParaRPr>
          </a:p>
          <a:p>
            <a:r>
              <a:rPr lang="fr-FR" dirty="0">
                <a:latin typeface="Open Sans"/>
              </a:rPr>
              <a:t>Accueil possible de classes préparatoires</a:t>
            </a:r>
          </a:p>
          <a:p>
            <a:endParaRPr lang="fr-FR" dirty="0">
              <a:latin typeface="Open Sans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96" y="3855688"/>
            <a:ext cx="2795364" cy="18697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96" y="2060848"/>
            <a:ext cx="2795364" cy="187104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111866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C74E0-DFC7-45A6-938C-A74BEEDA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S’informer sur les BU : la réussite étudiante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9EE2A60-7722-4E65-97C4-DF39C35A81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99456" y="2333180"/>
            <a:ext cx="6076347" cy="3883907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0A8F9-1A5A-40A2-B31C-20FE410ED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C9EE2A60-7722-4E65-97C4-DF39C35A81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75519" y="1412776"/>
            <a:ext cx="5400601" cy="45934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>
                <a:solidFill>
                  <a:srgbClr val="3D9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FACTEUR DE REUSSITE UNIVERSITAIRE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37520AF-BCB8-4DDD-8885-F2F3ED56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80" y="2366128"/>
            <a:ext cx="6923328" cy="35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E21FD-D47F-4146-8E22-7A1808C10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9A260-C2EE-4362-91EB-19AABFD7769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067275E-C37A-4925-AA42-CDFD341F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L’offre de formations en BU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CD2978C7-D4F1-4D6E-B73C-99699815E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 la pratique des étudiants aux ressources des BU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97C95F-03D1-41BA-9020-3CAF8CDC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7821" y="6278614"/>
            <a:ext cx="1872208" cy="365125"/>
          </a:xfrm>
        </p:spPr>
        <p:txBody>
          <a:bodyPr/>
          <a:lstStyle/>
          <a:p>
            <a:r>
              <a:rPr lang="fr-FR" dirty="0"/>
              <a:t>15/12/2022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54606F35-35A4-43BB-932B-11229488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742" y="6275300"/>
            <a:ext cx="8337786" cy="365125"/>
          </a:xfrm>
        </p:spPr>
        <p:txBody>
          <a:bodyPr/>
          <a:lstStyle/>
          <a:p>
            <a:r>
              <a:rPr lang="fr-FR" dirty="0"/>
              <a:t>Webinaire Bibliothèques universitaires USMB – Professeurs documentalistes</a:t>
            </a:r>
          </a:p>
        </p:txBody>
      </p:sp>
    </p:spTree>
    <p:extLst>
      <p:ext uri="{BB962C8B-B14F-4D97-AF65-F5344CB8AC3E}">
        <p14:creationId xmlns:p14="http://schemas.microsoft.com/office/powerpoint/2010/main" val="20403907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0069F"/>
      </a:accent1>
      <a:accent2>
        <a:srgbClr val="009CDD"/>
      </a:accent2>
      <a:accent3>
        <a:srgbClr val="EF3340"/>
      </a:accent3>
      <a:accent4>
        <a:srgbClr val="939598"/>
      </a:accent4>
      <a:accent5>
        <a:srgbClr val="3C3C3B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4960</TotalTime>
  <Words>1168</Words>
  <Application>Microsoft Office PowerPoint</Application>
  <PresentationFormat>Grand écran</PresentationFormat>
  <Paragraphs>284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Bebas neue</vt:lpstr>
      <vt:lpstr>Calibri</vt:lpstr>
      <vt:lpstr>Open Sans</vt:lpstr>
      <vt:lpstr>Trebuchet MS</vt:lpstr>
      <vt:lpstr>Wingdings 3</vt:lpstr>
      <vt:lpstr>Facette</vt:lpstr>
      <vt:lpstr>Webinaire Bibliothèques universitaires - professeurs documentalistes</vt:lpstr>
      <vt:lpstr>Plan</vt:lpstr>
      <vt:lpstr>S’informer sur les BU</vt:lpstr>
      <vt:lpstr>S’informer sur les BU : introduction  </vt:lpstr>
      <vt:lpstr>S’informer sur les BU : les services</vt:lpstr>
      <vt:lpstr>S’informer sur les BU : les services</vt:lpstr>
      <vt:lpstr>S’informer sur les BU : les services</vt:lpstr>
      <vt:lpstr>S’informer sur les BU : la réussite étudiante</vt:lpstr>
      <vt:lpstr>L’offre de formations en BU</vt:lpstr>
      <vt:lpstr>La pratique des étudiants et nos objectifs</vt:lpstr>
      <vt:lpstr>Typologie de l’offre de formation des primo-arrivants et compétences </vt:lpstr>
      <vt:lpstr>Focus sur les visites des BU</vt:lpstr>
      <vt:lpstr>Pédagogie et outils utilisés</vt:lpstr>
      <vt:lpstr>Exemple des L1 sur le campus de Jacob</vt:lpstr>
      <vt:lpstr>Exemple des L1 LEA Campus de Jacob</vt:lpstr>
      <vt:lpstr>Témoignage d’une enseignante de LEA</vt:lpstr>
      <vt:lpstr>Témoignage d’une enseignante en LEA</vt:lpstr>
      <vt:lpstr>Réflexion sur l’évolution des formations BU</vt:lpstr>
      <vt:lpstr>Réflexion sur l’évolution des formations BU</vt:lpstr>
      <vt:lpstr>Les ressources de la BU</vt:lpstr>
      <vt:lpstr>Le catalogue des BU</vt:lpstr>
      <vt:lpstr>Des ressources numériques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Murgat</dc:creator>
  <cp:lastModifiedBy>Natacha Cartant</cp:lastModifiedBy>
  <cp:revision>142</cp:revision>
  <cp:lastPrinted>2021-12-10T10:38:41Z</cp:lastPrinted>
  <dcterms:created xsi:type="dcterms:W3CDTF">2021-10-26T12:59:41Z</dcterms:created>
  <dcterms:modified xsi:type="dcterms:W3CDTF">2022-12-14T16:21:18Z</dcterms:modified>
</cp:coreProperties>
</file>