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4"/>
  </p:notesMasterIdLst>
  <p:sldIdLst>
    <p:sldId id="331" r:id="rId5"/>
    <p:sldId id="292" r:id="rId6"/>
    <p:sldId id="1131" r:id="rId7"/>
    <p:sldId id="1147" r:id="rId8"/>
    <p:sldId id="1127" r:id="rId9"/>
    <p:sldId id="1128" r:id="rId10"/>
    <p:sldId id="1087" r:id="rId11"/>
    <p:sldId id="1135" r:id="rId12"/>
    <p:sldId id="1148" r:id="rId13"/>
    <p:sldId id="1141" r:id="rId14"/>
    <p:sldId id="1132" r:id="rId15"/>
    <p:sldId id="1142" r:id="rId16"/>
    <p:sldId id="1143" r:id="rId17"/>
    <p:sldId id="1149" r:id="rId18"/>
    <p:sldId id="1144" r:id="rId19"/>
    <p:sldId id="1115" r:id="rId20"/>
    <p:sldId id="1145" r:id="rId21"/>
    <p:sldId id="1146" r:id="rId22"/>
    <p:sldId id="1084" r:id="rId23"/>
  </p:sldIdLst>
  <p:sldSz cx="9906000" cy="6858000" type="A4"/>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292"/>
            <p14:sldId id="1131"/>
            <p14:sldId id="1147"/>
            <p14:sldId id="1127"/>
            <p14:sldId id="1128"/>
            <p14:sldId id="1087"/>
            <p14:sldId id="1135"/>
            <p14:sldId id="1148"/>
            <p14:sldId id="1141"/>
            <p14:sldId id="1132"/>
            <p14:sldId id="1142"/>
            <p14:sldId id="1143"/>
            <p14:sldId id="1149"/>
            <p14:sldId id="1144"/>
            <p14:sldId id="1115"/>
            <p14:sldId id="1145"/>
            <p14:sldId id="1146"/>
            <p14:sldId id="1084"/>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3120" userDrawn="1">
          <p15:clr>
            <a:srgbClr val="A4A3A4"/>
          </p15:clr>
        </p15:guide>
        <p15:guide id="8" pos="516" userDrawn="1">
          <p15:clr>
            <a:srgbClr val="A4A3A4"/>
          </p15:clr>
        </p15:guide>
        <p15:guide id="9" pos="5626" userDrawn="1">
          <p15:clr>
            <a:srgbClr val="A4A3A4"/>
          </p15:clr>
        </p15:guide>
        <p15:guide id="10" pos="59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LLATTE Stephane" initials="VS" lastIdx="1" clrIdx="0">
    <p:extLst>
      <p:ext uri="{19B8F6BF-5375-455C-9EA6-DF929625EA0E}">
        <p15:presenceInfo xmlns:p15="http://schemas.microsoft.com/office/powerpoint/2012/main" userId="VILLATTE Stepha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CCFF"/>
    <a:srgbClr val="6BA4F9"/>
    <a:srgbClr val="FFD500"/>
    <a:srgbClr val="FFFF00"/>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291" autoAdjust="0"/>
  </p:normalViewPr>
  <p:slideViewPr>
    <p:cSldViewPr showGuides="1">
      <p:cViewPr varScale="1">
        <p:scale>
          <a:sx n="68" d="100"/>
          <a:sy n="68" d="100"/>
        </p:scale>
        <p:origin x="1290" y="54"/>
      </p:cViewPr>
      <p:guideLst>
        <p:guide orient="horz" pos="2160"/>
        <p:guide orient="horz" pos="255"/>
        <p:guide orient="horz" pos="1139"/>
        <p:guide orient="horz" pos="1095"/>
        <p:guide orient="horz" pos="4065"/>
        <p:guide orient="horz" pos="4201"/>
        <p:guide pos="3120"/>
        <p:guide pos="516"/>
        <p:guide pos="5626"/>
        <p:guide pos="59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E30EF7-5FAB-4410-B868-2A91EA8C4B59}" type="doc">
      <dgm:prSet loTypeId="urn:microsoft.com/office/officeart/2005/8/layout/hProcess11" loCatId="process" qsTypeId="urn:microsoft.com/office/officeart/2005/8/quickstyle/simple1" qsCatId="simple" csTypeId="urn:microsoft.com/office/officeart/2005/8/colors/accent1_2" csCatId="accent1" phldr="1"/>
      <dgm:spPr/>
    </dgm:pt>
    <dgm:pt modelId="{34439948-F315-48E2-A9B2-AD4F08806CDE}" type="pres">
      <dgm:prSet presAssocID="{19E30EF7-5FAB-4410-B868-2A91EA8C4B59}" presName="Name0" presStyleCnt="0">
        <dgm:presLayoutVars>
          <dgm:dir/>
          <dgm:resizeHandles val="exact"/>
        </dgm:presLayoutVars>
      </dgm:prSet>
      <dgm:spPr/>
    </dgm:pt>
    <dgm:pt modelId="{2CBDEBD5-446C-46BC-89AD-664215D68844}" type="pres">
      <dgm:prSet presAssocID="{19E30EF7-5FAB-4410-B868-2A91EA8C4B59}" presName="arrow" presStyleLbl="bgShp" presStyleIdx="0" presStyleCnt="1" custScaleY="116842" custLinFactNeighborX="-212" custLinFactNeighborY="15106"/>
      <dgm:spPr/>
    </dgm:pt>
    <dgm:pt modelId="{4D3E2DE2-3C48-4958-9E79-673948B742ED}" type="pres">
      <dgm:prSet presAssocID="{19E30EF7-5FAB-4410-B868-2A91EA8C4B59}" presName="points" presStyleCnt="0"/>
      <dgm:spPr/>
    </dgm:pt>
  </dgm:ptLst>
  <dgm:cxnLst>
    <dgm:cxn modelId="{0A76B2D2-647D-4993-AF0B-A2796AD112A4}" type="presOf" srcId="{19E30EF7-5FAB-4410-B868-2A91EA8C4B59}" destId="{34439948-F315-48E2-A9B2-AD4F08806CDE}" srcOrd="0" destOrd="0" presId="urn:microsoft.com/office/officeart/2005/8/layout/hProcess11"/>
    <dgm:cxn modelId="{5B60E41E-1925-4552-9D33-39F0AB51CF70}" type="presParOf" srcId="{34439948-F315-48E2-A9B2-AD4F08806CDE}" destId="{2CBDEBD5-446C-46BC-89AD-664215D68844}" srcOrd="0" destOrd="0" presId="urn:microsoft.com/office/officeart/2005/8/layout/hProcess11"/>
    <dgm:cxn modelId="{F31E3D19-7DA1-45A6-8B75-F06533E5D374}" type="presParOf" srcId="{34439948-F315-48E2-A9B2-AD4F08806CDE}" destId="{4D3E2DE2-3C48-4958-9E79-673948B742ED}" srcOrd="1"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DEBD5-446C-46BC-89AD-664215D68844}">
      <dsp:nvSpPr>
        <dsp:cNvPr id="0" name=""/>
        <dsp:cNvSpPr/>
      </dsp:nvSpPr>
      <dsp:spPr>
        <a:xfrm>
          <a:off x="0" y="506088"/>
          <a:ext cx="8208892" cy="72390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13/12/2023</a:t>
            </a:fld>
            <a:endParaRPr lang="fr-FR" dirty="0"/>
          </a:p>
        </p:txBody>
      </p:sp>
      <p:sp>
        <p:nvSpPr>
          <p:cNvPr id="4" name="Espace réservé de l'image des diapositives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3939908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204535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24C08D-31F9-324F-A3DC-08F6760D1A8C}" type="slidenum">
              <a:rPr lang="fr-FR" smtClean="0"/>
              <a:t>15</a:t>
            </a:fld>
            <a:endParaRPr lang="fr-FR"/>
          </a:p>
        </p:txBody>
      </p:sp>
    </p:spTree>
    <p:extLst>
      <p:ext uri="{BB962C8B-B14F-4D97-AF65-F5344CB8AC3E}">
        <p14:creationId xmlns:p14="http://schemas.microsoft.com/office/powerpoint/2010/main" val="3196306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266472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242545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24C08D-31F9-324F-A3DC-08F6760D1A8C}" type="slidenum">
              <a:rPr lang="fr-FR" smtClean="0"/>
              <a:t>18</a:t>
            </a:fld>
            <a:endParaRPr lang="fr-FR"/>
          </a:p>
        </p:txBody>
      </p:sp>
    </p:spTree>
    <p:extLst>
      <p:ext uri="{BB962C8B-B14F-4D97-AF65-F5344CB8AC3E}">
        <p14:creationId xmlns:p14="http://schemas.microsoft.com/office/powerpoint/2010/main" val="1780295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24C08D-31F9-324F-A3DC-08F6760D1A8C}" type="slidenum">
              <a:rPr kumimoji="0" lang="fr-FR"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FR"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68164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24C08D-31F9-324F-A3DC-08F6760D1A8C}" type="slidenum">
              <a:rPr lang="fr-FR" smtClean="0"/>
              <a:t>2</a:t>
            </a:fld>
            <a:endParaRPr lang="fr-FR"/>
          </a:p>
        </p:txBody>
      </p:sp>
    </p:spTree>
    <p:extLst>
      <p:ext uri="{BB962C8B-B14F-4D97-AF65-F5344CB8AC3E}">
        <p14:creationId xmlns:p14="http://schemas.microsoft.com/office/powerpoint/2010/main" val="133688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958967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06CD8F-B7ED-4A05-9FB1-A01CC0EF02CC}" type="slidenum">
              <a:rPr kumimoji="0" lang="fr-FR"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114110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06CD8F-B7ED-4A05-9FB1-A01CC0EF02CC}" type="slidenum">
              <a:rPr kumimoji="0" lang="fr-FR"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5520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24C08D-31F9-324F-A3DC-08F6760D1A8C}" type="slidenum">
              <a:rPr lang="fr-FR" smtClean="0"/>
              <a:t>7</a:t>
            </a:fld>
            <a:endParaRPr lang="fr-FR"/>
          </a:p>
        </p:txBody>
      </p:sp>
    </p:spTree>
    <p:extLst>
      <p:ext uri="{BB962C8B-B14F-4D97-AF65-F5344CB8AC3E}">
        <p14:creationId xmlns:p14="http://schemas.microsoft.com/office/powerpoint/2010/main" val="4152427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3353767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24C08D-31F9-324F-A3DC-08F6760D1A8C}" type="slidenum">
              <a:rPr lang="fr-FR" smtClean="0"/>
              <a:t>11</a:t>
            </a:fld>
            <a:endParaRPr lang="fr-FR"/>
          </a:p>
        </p:txBody>
      </p:sp>
    </p:spTree>
    <p:extLst>
      <p:ext uri="{BB962C8B-B14F-4D97-AF65-F5344CB8AC3E}">
        <p14:creationId xmlns:p14="http://schemas.microsoft.com/office/powerpoint/2010/main" val="165475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24C08D-31F9-324F-A3DC-08F6760D1A8C}" type="slidenum">
              <a:rPr lang="fr-FR" smtClean="0"/>
              <a:t>13</a:t>
            </a:fld>
            <a:endParaRPr lang="fr-FR"/>
          </a:p>
        </p:txBody>
      </p:sp>
    </p:spTree>
    <p:extLst>
      <p:ext uri="{BB962C8B-B14F-4D97-AF65-F5344CB8AC3E}">
        <p14:creationId xmlns:p14="http://schemas.microsoft.com/office/powerpoint/2010/main" val="1403005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226" y="296120"/>
            <a:ext cx="3343654" cy="2608163"/>
          </a:xfrm>
          <a:prstGeom prst="rect">
            <a:avLst/>
          </a:prstGeom>
        </p:spPr>
      </p:pic>
      <p:sp>
        <p:nvSpPr>
          <p:cNvPr id="4" name="Espace réservé de la date 3"/>
          <p:cNvSpPr>
            <a:spLocks noGrp="1"/>
          </p:cNvSpPr>
          <p:nvPr>
            <p:ph type="dt" sz="half" idx="10"/>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80000" y="5226529"/>
            <a:ext cx="3510000" cy="12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89999" y="1200000"/>
            <a:ext cx="9126000"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89998" y="2448000"/>
            <a:ext cx="9126000"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588000" y="240000"/>
            <a:ext cx="5928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360480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9C28517C-9803-4522-9D24-AED1F60C9996}" type="datetime1">
              <a:rPr lang="fr-FR"/>
              <a:pPr>
                <a:defRPr/>
              </a:pPr>
              <a:t>13/12/2023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ea typeface="+mn-ea"/>
              </a:defRPr>
            </a:lvl1pPr>
          </a:lstStyle>
          <a:p>
            <a:pPr>
              <a:defRPr/>
            </a:pPr>
            <a:fld id="{05E5165C-CB28-4C23-8DD5-17F03A2D7A65}" type="slidenum">
              <a:rPr lang="fr-FR" altLang="fr-FR"/>
              <a:pPr>
                <a:defRPr/>
              </a:pPr>
              <a:t>‹N°›</a:t>
            </a:fld>
            <a:endParaRPr lang="fr-FR" altLang="fr-FR"/>
          </a:p>
        </p:txBody>
      </p:sp>
    </p:spTree>
    <p:extLst>
      <p:ext uri="{BB962C8B-B14F-4D97-AF65-F5344CB8AC3E}">
        <p14:creationId xmlns:p14="http://schemas.microsoft.com/office/powerpoint/2010/main" val="25549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90000" y="3128061"/>
            <a:ext cx="9126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2480" y="267207"/>
            <a:ext cx="1656184" cy="1291823"/>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89998" y="2522624"/>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588000"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785999"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9906000" cy="58752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89999" y="984000"/>
            <a:ext cx="9126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588000" y="240000"/>
            <a:ext cx="5928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89999"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588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786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89999" y="1200000"/>
            <a:ext cx="9126000"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89998" y="2448000"/>
            <a:ext cx="9126000"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588000" y="240000"/>
            <a:ext cx="5928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9906000" cy="58752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89999" y="984000"/>
            <a:ext cx="9126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01876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2_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90000" y="3128061"/>
            <a:ext cx="9126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2480" y="267207"/>
            <a:ext cx="1656184" cy="1291823"/>
          </a:xfrm>
          <a:prstGeom prst="rect">
            <a:avLst/>
          </a:prstGeom>
        </p:spPr>
      </p:pic>
    </p:spTree>
    <p:extLst>
      <p:ext uri="{BB962C8B-B14F-4D97-AF65-F5344CB8AC3E}">
        <p14:creationId xmlns:p14="http://schemas.microsoft.com/office/powerpoint/2010/main" val="17388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9906000" cy="58752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89999" y="984000"/>
            <a:ext cx="9126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88662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44488" y="118200"/>
            <a:ext cx="612000" cy="477360"/>
          </a:xfrm>
          <a:prstGeom prst="rect">
            <a:avLst/>
          </a:prstGeom>
        </p:spPr>
      </p:pic>
      <p:sp>
        <p:nvSpPr>
          <p:cNvPr id="2" name="Espace réservé du titre 1"/>
          <p:cNvSpPr>
            <a:spLocks noGrp="1"/>
          </p:cNvSpPr>
          <p:nvPr>
            <p:ph type="title"/>
          </p:nvPr>
        </p:nvSpPr>
        <p:spPr bwMode="gray">
          <a:xfrm>
            <a:off x="389999" y="1200000"/>
            <a:ext cx="9126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89999" y="2448000"/>
            <a:ext cx="9126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8248500" y="6378000"/>
            <a:ext cx="12675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90000" y="6378000"/>
            <a:ext cx="6396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786000" y="6378000"/>
            <a:ext cx="14625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 id="2147484015" r:id="rId7"/>
    <p:sldLayoutId id="2147484029" r:id="rId8"/>
    <p:sldLayoutId id="2147484030" r:id="rId9"/>
    <p:sldLayoutId id="2147484031" r:id="rId10"/>
    <p:sldLayoutId id="2147484033" r:id="rId11"/>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ducation.gouv.fr/les-associations-agreees-par-l-education-nationale-6797"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www.parcoursup.fr/"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parcoursup.fr/index.php?desc=vrai_du_fau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s://eduscol.education.fr/document/3166/download?attachment" TargetMode="External"/><Relationship Id="rId7" Type="http://schemas.openxmlformats.org/officeDocument/2006/relationships/hyperlink" Target="https://www1.ac-grenoble.fr/article/egalite-entre-les-filles-et-les-garcons-121882"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hyperlink" Target="https://www.reseau-canope.fr/outils-egalite-filles-garcons.html" TargetMode="External"/><Relationship Id="rId5" Type="http://schemas.openxmlformats.org/officeDocument/2006/relationships/hyperlink" Target="https://eduscol.education.fr/1641/ressources-nationales-et-europeennes-pour-l-egalite-entre-les-filles-et-les-garcons" TargetMode="External"/><Relationship Id="rId4" Type="http://schemas.openxmlformats.org/officeDocument/2006/relationships/hyperlink" Target="https://eduscol.education.fr/document/3165/download"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e.web.ac-grenoble.fr/" TargetMode="External"/><Relationship Id="rId3" Type="http://schemas.openxmlformats.org/officeDocument/2006/relationships/hyperlink" Target="https://www.onisep.fr/" TargetMode="External"/><Relationship Id="rId7" Type="http://schemas.openxmlformats.org/officeDocument/2006/relationships/hyperlink" Target="https://oreka.auvergnerhonealpes-orientation.fr/"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hyperlink" Target="http://www.reperemetiers-auvergnerhonealpes.fr/" TargetMode="External"/><Relationship Id="rId5" Type="http://schemas.openxmlformats.org/officeDocument/2006/relationships/hyperlink" Target="https://avenirs.onisep.fr/#pour-les-equipes-educatives" TargetMode="External"/><Relationship Id="rId4" Type="http://schemas.openxmlformats.org/officeDocument/2006/relationships/hyperlink" Target="https://agenda-avenirs.onisep.fr/"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hyperlink" Target="mailto:ce.saio@ac-grenoble.fr" TargetMode="External"/><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hyperlink" Target="mailto:pierre-yves.pepin@ac-grenoble.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france.gouv.fr/affichTexte.do?cidTexte=JORFTEXT000037367660&amp;categorieLien=id"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s://www.legifrance.gouv.fr/loda/id/JORFTEXT000030852189"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pPr algn="r"/>
            <a:r>
              <a:rPr lang="fr-FR" cap="all" dirty="0">
                <a:latin typeface="Arial" panose="020B0604020202020204" pitchFamily="34" charset="0"/>
                <a:cs typeface="Arial" panose="020B0604020202020204" pitchFamily="34" charset="0"/>
              </a:rPr>
              <a:t>12/12/2023</a:t>
            </a:r>
          </a:p>
        </p:txBody>
      </p:sp>
      <p:sp>
        <p:nvSpPr>
          <p:cNvPr id="9" name="Espace réservé du numéro de diapositive 8"/>
          <p:cNvSpPr>
            <a:spLocks noGrp="1"/>
          </p:cNvSpPr>
          <p:nvPr>
            <p:ph type="sldNum" sz="quarter" idx="12"/>
          </p:nvPr>
        </p:nvSpPr>
        <p:spPr>
          <a:xfrm>
            <a:off x="4376936" y="6378000"/>
            <a:ext cx="1462500" cy="480000"/>
          </a:xfrm>
        </p:spPr>
        <p:txBody>
          <a:bodyPr/>
          <a:lstStyle/>
          <a:p>
            <a:pPr algn="ctr"/>
            <a:r>
              <a:rPr lang="fr-FR" dirty="0"/>
              <a:t>1</a:t>
            </a:r>
          </a:p>
        </p:txBody>
      </p:sp>
      <p:sp>
        <p:nvSpPr>
          <p:cNvPr id="6" name="Espace réservé du texte 5"/>
          <p:cNvSpPr>
            <a:spLocks noGrp="1"/>
          </p:cNvSpPr>
          <p:nvPr>
            <p:ph type="body" sz="quarter" idx="13"/>
          </p:nvPr>
        </p:nvSpPr>
        <p:spPr>
          <a:xfrm>
            <a:off x="390000" y="2852936"/>
            <a:ext cx="9126000" cy="2769600"/>
          </a:xfrm>
        </p:spPr>
        <p:txBody>
          <a:bodyPr>
            <a:normAutofit/>
          </a:bodyPr>
          <a:lstStyle/>
          <a:p>
            <a:pPr>
              <a:spcAft>
                <a:spcPts val="1200"/>
              </a:spcAft>
            </a:pPr>
            <a:r>
              <a:rPr lang="fr-FR" sz="3600" b="0" cap="none" dirty="0">
                <a:latin typeface="Arial" panose="020B0604020202020204" pitchFamily="34" charset="0"/>
                <a:cs typeface="Arial" panose="020B0604020202020204" pitchFamily="34" charset="0"/>
              </a:rPr>
              <a:t>Accompagner les élèves dans leurs choix </a:t>
            </a:r>
            <a:r>
              <a:rPr lang="fr-FR" sz="3600" b="0" cap="none" dirty="0" err="1">
                <a:latin typeface="Arial" panose="020B0604020202020204" pitchFamily="34" charset="0"/>
                <a:cs typeface="Arial" panose="020B0604020202020204" pitchFamily="34" charset="0"/>
              </a:rPr>
              <a:t>post-bac</a:t>
            </a:r>
            <a:endParaRPr lang="fr-FR" sz="3600" dirty="0">
              <a:latin typeface="Arial" panose="020B0604020202020204" pitchFamily="34" charset="0"/>
              <a:cs typeface="Arial" panose="020B0604020202020204" pitchFamily="34" charset="0"/>
            </a:endParaRPr>
          </a:p>
          <a:p>
            <a:pPr lvl="1"/>
            <a:endParaRPr lang="fr-FR" dirty="0">
              <a:latin typeface="Arial" panose="020B0604020202020204" pitchFamily="34" charset="0"/>
              <a:cs typeface="Arial" panose="020B0604020202020204" pitchFamily="34" charset="0"/>
            </a:endParaRPr>
          </a:p>
          <a:p>
            <a:pPr lvl="1"/>
            <a:r>
              <a:rPr lang="fr-FR" dirty="0">
                <a:latin typeface="Arial" panose="020B0604020202020204" pitchFamily="34" charset="0"/>
                <a:cs typeface="Arial" panose="020B0604020202020204" pitchFamily="34" charset="0"/>
              </a:rPr>
              <a:t>Mardi 12 décembre 2023</a:t>
            </a:r>
          </a:p>
        </p:txBody>
      </p:sp>
      <p:sp>
        <p:nvSpPr>
          <p:cNvPr id="10" name="Espace réservé du pied de page 7">
            <a:extLst>
              <a:ext uri="{FF2B5EF4-FFF2-40B4-BE49-F238E27FC236}">
                <a16:creationId xmlns:a16="http://schemas.microsoft.com/office/drawing/2014/main" id="{FF0A0AC2-2F64-41E5-BDF4-1B5B3F144D78}"/>
              </a:ext>
            </a:extLst>
          </p:cNvPr>
          <p:cNvSpPr txBox="1">
            <a:spLocks/>
          </p:cNvSpPr>
          <p:nvPr/>
        </p:nvSpPr>
        <p:spPr bwMode="gray">
          <a:xfrm>
            <a:off x="390000" y="6477392"/>
            <a:ext cx="6502073" cy="480000"/>
          </a:xfrm>
          <a:prstGeom prst="rect">
            <a:avLst/>
          </a:prstGeom>
        </p:spPr>
        <p:txBody>
          <a:bodyPr vert="horz" lIns="0" tIns="0" rIns="0" bIns="0" rtlCol="0" anchor="ctr" anchorCtr="0">
            <a:noAutofit/>
          </a:bodyPr>
          <a:lstStyle>
            <a:defPPr>
              <a:defRPr lang="fr-FR"/>
            </a:defPPr>
            <a:lvl1pPr marL="0" algn="l"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latin typeface="Arial" panose="020B0604020202020204" pitchFamily="34" charset="0"/>
                <a:cs typeface="Arial" panose="020B0604020202020204" pitchFamily="34" charset="0"/>
              </a:rPr>
              <a:t>DRAIO Académie de Grenoble – IA-IPR EVS</a:t>
            </a:r>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id="{206146BC-072E-4295-97E9-E9C1398B84DC}"/>
              </a:ext>
            </a:extLst>
          </p:cNvPr>
          <p:cNvSpPr>
            <a:spLocks noGrp="1"/>
          </p:cNvSpPr>
          <p:nvPr>
            <p:ph idx="1"/>
          </p:nvPr>
        </p:nvSpPr>
        <p:spPr>
          <a:xfrm>
            <a:off x="389999" y="2346152"/>
            <a:ext cx="9126000" cy="4323208"/>
          </a:xfrm>
        </p:spPr>
        <p:txBody>
          <a:bodyPr/>
          <a:lstStyle/>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La région</a:t>
            </a:r>
          </a:p>
          <a:p>
            <a:pPr>
              <a:spcAft>
                <a:spcPts val="200"/>
              </a:spcAft>
            </a:pPr>
            <a:r>
              <a:rPr lang="fr-FR" sz="1400" dirty="0">
                <a:latin typeface="Arial" panose="020B0604020202020204" pitchFamily="34" charset="0"/>
                <a:cs typeface="Arial" panose="020B0604020202020204" pitchFamily="34" charset="0"/>
              </a:rPr>
              <a:t>organise des actions dans les établissements, en coordination avec les équipes éducatives, élabore et diffuse la documentation de portée régionale, propose une aide aux financement (APP transports et APP événements type forum)</a:t>
            </a: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Les partenaires des mondes économique, professionnel et associatif</a:t>
            </a:r>
          </a:p>
          <a:p>
            <a:pPr>
              <a:spcAft>
                <a:spcPts val="200"/>
              </a:spcAft>
            </a:pPr>
            <a:r>
              <a:rPr lang="fr-FR" sz="1400" dirty="0">
                <a:latin typeface="Arial" panose="020B0604020202020204" pitchFamily="34" charset="0"/>
                <a:cs typeface="Arial" panose="020B0604020202020204" pitchFamily="34" charset="0"/>
              </a:rPr>
              <a:t>proposent des actions variées permettant d’élargir les univers de découverte et de formation des élèves</a:t>
            </a:r>
          </a:p>
          <a:p>
            <a:pPr>
              <a:spcAft>
                <a:spcPts val="200"/>
              </a:spcAft>
            </a:pPr>
            <a:r>
              <a:rPr lang="fr-FR" sz="1400" dirty="0">
                <a:latin typeface="Arial" panose="020B0604020202020204" pitchFamily="34" charset="0"/>
                <a:cs typeface="Arial" panose="020B0604020202020204" pitchFamily="34" charset="0"/>
              </a:rPr>
              <a:t>Les associations agrées par le ministère de l’éduction nationale : </a:t>
            </a:r>
          </a:p>
          <a:p>
            <a:pPr>
              <a:spcAft>
                <a:spcPts val="200"/>
              </a:spcAft>
            </a:pPr>
            <a:r>
              <a:rPr lang="fr-FR" sz="14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https://www.education.gouv.fr/les-associations-agreees-par-l-education-nationale-6797</a:t>
            </a:r>
            <a:r>
              <a:rPr lang="fr-FR" sz="1400" dirty="0">
                <a:solidFill>
                  <a:srgbClr val="0070C0"/>
                </a:solidFill>
                <a:latin typeface="Arial" panose="020B0604020202020204" pitchFamily="34" charset="0"/>
                <a:cs typeface="Arial" panose="020B0604020202020204" pitchFamily="34" charset="0"/>
              </a:rPr>
              <a:t> </a:t>
            </a: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Les parents et leurs associations</a:t>
            </a:r>
          </a:p>
          <a:p>
            <a:pPr>
              <a:spcAft>
                <a:spcPts val="200"/>
              </a:spcAft>
            </a:pPr>
            <a:r>
              <a:rPr lang="fr-FR" sz="1400" dirty="0">
                <a:latin typeface="Arial" panose="020B0604020202020204" pitchFamily="34" charset="0"/>
                <a:cs typeface="Arial" panose="020B0604020202020204" pitchFamily="34" charset="0"/>
              </a:rPr>
              <a:t>accompagnent leur enfant en lien étroit avec l’équipe pédagogique et éducative</a:t>
            </a: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id="{0807CAE6-89CB-4CBD-8752-9EC4D76D9C0D}"/>
              </a:ext>
            </a:extLst>
          </p:cNvPr>
          <p:cNvSpPr txBox="1">
            <a:spLocks/>
          </p:cNvSpPr>
          <p:nvPr/>
        </p:nvSpPr>
        <p:spPr bwMode="gray">
          <a:xfrm>
            <a:off x="979311" y="479920"/>
            <a:ext cx="8536688" cy="716832"/>
          </a:xfrm>
          <a:prstGeom prst="rect">
            <a:avLst/>
          </a:prstGeom>
        </p:spPr>
        <p:txBody>
          <a:bodyPr vert="horz" lIns="0" tIns="0" rIns="0" bIns="0" rtlCol="0" anchor="t" anchorCtr="0">
            <a:noAutofit/>
          </a:bodyPr>
          <a:lst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2800" dirty="0">
                <a:latin typeface="Arial" panose="020B0604020202020204" pitchFamily="34" charset="0"/>
                <a:cs typeface="Arial" panose="020B0604020202020204" pitchFamily="34" charset="0"/>
              </a:rPr>
              <a:t>2. Le rôle de chacun </a:t>
            </a:r>
          </a:p>
          <a:p>
            <a:pPr algn="ct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La cheffe ou le chef d’établissement : pilote du Parcours Avenir (suite)</a:t>
            </a:r>
          </a:p>
        </p:txBody>
      </p:sp>
    </p:spTree>
    <p:extLst>
      <p:ext uri="{BB962C8B-B14F-4D97-AF65-F5344CB8AC3E}">
        <p14:creationId xmlns:p14="http://schemas.microsoft.com/office/powerpoint/2010/main" val="400843091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Déroulé de la présentation</a:t>
            </a:r>
          </a:p>
        </p:txBody>
      </p:sp>
      <p:sp>
        <p:nvSpPr>
          <p:cNvPr id="3" name="Espace réservé du contenu 2"/>
          <p:cNvSpPr>
            <a:spLocks noGrp="1"/>
          </p:cNvSpPr>
          <p:nvPr>
            <p:ph idx="1"/>
          </p:nvPr>
        </p:nvSpPr>
        <p:spPr>
          <a:xfrm>
            <a:off x="389999" y="2160000"/>
            <a:ext cx="9126000" cy="3720000"/>
          </a:xfrm>
        </p:spPr>
        <p:txBody>
          <a:bodyPr>
            <a:normAutofit/>
          </a:bodyPr>
          <a:lstStyle/>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Cadrage politique de l’orientation</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 rôle de chacun</a:t>
            </a:r>
            <a:r>
              <a:rPr lang="fr-FR" sz="2800" b="1" dirty="0">
                <a:latin typeface="Arial" panose="020B0604020202020204" pitchFamily="34" charset="0"/>
                <a:cs typeface="Arial" panose="020B0604020202020204" pitchFamily="34" charset="0"/>
              </a:rPr>
              <a:t> </a:t>
            </a:r>
          </a:p>
          <a:p>
            <a:pPr marL="514350" indent="-514350">
              <a:buFont typeface="+mj-lt"/>
              <a:buAutoNum type="arabicPeriod"/>
            </a:pPr>
            <a:r>
              <a:rPr lang="fr-FR" sz="2800" b="1" dirty="0">
                <a:latin typeface="Arial" panose="020B0604020202020204" pitchFamily="34" charset="0"/>
                <a:cs typeface="Arial" panose="020B0604020202020204" pitchFamily="34" charset="0"/>
              </a:rPr>
              <a:t>L’offre de formation </a:t>
            </a:r>
            <a:r>
              <a:rPr lang="fr-FR" sz="2800" b="1" dirty="0" err="1">
                <a:latin typeface="Arial" panose="020B0604020202020204" pitchFamily="34" charset="0"/>
                <a:cs typeface="Arial" panose="020B0604020202020204" pitchFamily="34" charset="0"/>
              </a:rPr>
              <a:t>post-bac</a:t>
            </a:r>
            <a:endParaRPr lang="fr-FR" sz="2800" b="1" dirty="0">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L’outil </a:t>
            </a:r>
            <a:r>
              <a:rPr lang="fr-FR" sz="2800" dirty="0" err="1">
                <a:solidFill>
                  <a:schemeClr val="bg1">
                    <a:lumMod val="65000"/>
                  </a:schemeClr>
                </a:solidFill>
                <a:latin typeface="Arial" panose="020B0604020202020204" pitchFamily="34" charset="0"/>
                <a:cs typeface="Arial" panose="020B0604020202020204" pitchFamily="34" charset="0"/>
              </a:rPr>
              <a:t>Parcoursup</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Les ressources</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Echanges</a:t>
            </a:r>
          </a:p>
        </p:txBody>
      </p:sp>
    </p:spTree>
    <p:extLst>
      <p:ext uri="{BB962C8B-B14F-4D97-AF65-F5344CB8AC3E}">
        <p14:creationId xmlns:p14="http://schemas.microsoft.com/office/powerpoint/2010/main" val="387668751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4D173506-50A9-4982-B927-AD83DDE76150}"/>
              </a:ext>
            </a:extLst>
          </p:cNvPr>
          <p:cNvSpPr>
            <a:spLocks noGrp="1"/>
          </p:cNvSpPr>
          <p:nvPr>
            <p:ph type="title"/>
          </p:nvPr>
        </p:nvSpPr>
        <p:spPr>
          <a:xfrm>
            <a:off x="0" y="548680"/>
            <a:ext cx="9905999" cy="652254"/>
          </a:xfrm>
        </p:spPr>
        <p:txBody>
          <a:bodyPr/>
          <a:lstStyle/>
          <a:p>
            <a:pPr algn="ctr"/>
            <a:r>
              <a:rPr lang="fr-FR" sz="2800" dirty="0">
                <a:latin typeface="Arial" panose="020B0604020202020204" pitchFamily="34" charset="0"/>
                <a:cs typeface="Arial" panose="020B0604020202020204" pitchFamily="34" charset="0"/>
              </a:rPr>
              <a:t>Le schéma des études </a:t>
            </a:r>
            <a:r>
              <a:rPr lang="fr-FR" sz="2800" dirty="0" err="1">
                <a:latin typeface="Arial" panose="020B0604020202020204" pitchFamily="34" charset="0"/>
                <a:cs typeface="Arial" panose="020B0604020202020204" pitchFamily="34" charset="0"/>
              </a:rPr>
              <a:t>post-bac</a:t>
            </a:r>
            <a:r>
              <a:rPr lang="fr-FR" sz="2800" dirty="0">
                <a:latin typeface="Arial" panose="020B0604020202020204" pitchFamily="34" charset="0"/>
                <a:cs typeface="Arial" panose="020B0604020202020204" pitchFamily="34" charset="0"/>
              </a:rPr>
              <a:t> </a:t>
            </a:r>
            <a:br>
              <a:rPr lang="fr-FR" dirty="0"/>
            </a:br>
            <a:endParaRPr lang="fr-FR" dirty="0"/>
          </a:p>
        </p:txBody>
      </p:sp>
      <p:pic>
        <p:nvPicPr>
          <p:cNvPr id="3" name="Image 2">
            <a:extLst>
              <a:ext uri="{FF2B5EF4-FFF2-40B4-BE49-F238E27FC236}">
                <a16:creationId xmlns:a16="http://schemas.microsoft.com/office/drawing/2014/main" id="{F2484FA0-1061-41DF-897D-D65F6F265246}"/>
              </a:ext>
            </a:extLst>
          </p:cNvPr>
          <p:cNvPicPr>
            <a:picLocks noChangeAspect="1"/>
          </p:cNvPicPr>
          <p:nvPr/>
        </p:nvPicPr>
        <p:blipFill>
          <a:blip r:embed="rId2"/>
          <a:stretch>
            <a:fillRect/>
          </a:stretch>
        </p:blipFill>
        <p:spPr>
          <a:xfrm>
            <a:off x="295275" y="1337270"/>
            <a:ext cx="9315450" cy="4972050"/>
          </a:xfrm>
          <a:prstGeom prst="rect">
            <a:avLst/>
          </a:prstGeom>
        </p:spPr>
      </p:pic>
    </p:spTree>
    <p:extLst>
      <p:ext uri="{BB962C8B-B14F-4D97-AF65-F5344CB8AC3E}">
        <p14:creationId xmlns:p14="http://schemas.microsoft.com/office/powerpoint/2010/main" val="320354778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Déroulé de la présentation</a:t>
            </a:r>
          </a:p>
        </p:txBody>
      </p:sp>
      <p:sp>
        <p:nvSpPr>
          <p:cNvPr id="3" name="Espace réservé du contenu 2"/>
          <p:cNvSpPr>
            <a:spLocks noGrp="1"/>
          </p:cNvSpPr>
          <p:nvPr>
            <p:ph idx="1"/>
          </p:nvPr>
        </p:nvSpPr>
        <p:spPr>
          <a:xfrm>
            <a:off x="389999" y="2160000"/>
            <a:ext cx="9126000" cy="3720000"/>
          </a:xfrm>
        </p:spPr>
        <p:txBody>
          <a:bodyPr>
            <a:normAutofit/>
          </a:bodyPr>
          <a:lstStyle/>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Cadrage politique de l’orientation</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 rôle de chacun</a:t>
            </a:r>
            <a:r>
              <a:rPr lang="fr-FR" sz="2800" b="1" dirty="0">
                <a:latin typeface="Arial" panose="020B0604020202020204" pitchFamily="34" charset="0"/>
                <a:cs typeface="Arial" panose="020B0604020202020204" pitchFamily="34" charset="0"/>
              </a:rPr>
              <a:t> </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L’offre de formation </a:t>
            </a:r>
            <a:r>
              <a:rPr lang="fr-FR" sz="2800" dirty="0" err="1">
                <a:solidFill>
                  <a:schemeClr val="bg1">
                    <a:lumMod val="65000"/>
                  </a:schemeClr>
                </a:solidFill>
                <a:latin typeface="Arial" panose="020B0604020202020204" pitchFamily="34" charset="0"/>
                <a:cs typeface="Arial" panose="020B0604020202020204" pitchFamily="34" charset="0"/>
              </a:rPr>
              <a:t>post-bac</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b="1" dirty="0">
                <a:latin typeface="Arial" panose="020B0604020202020204" pitchFamily="34" charset="0"/>
                <a:cs typeface="Arial" panose="020B0604020202020204" pitchFamily="34" charset="0"/>
              </a:rPr>
              <a:t>L’outil </a:t>
            </a:r>
            <a:r>
              <a:rPr lang="fr-FR" sz="2800" b="1" dirty="0" err="1">
                <a:latin typeface="Arial" panose="020B0604020202020204" pitchFamily="34" charset="0"/>
                <a:cs typeface="Arial" panose="020B0604020202020204" pitchFamily="34" charset="0"/>
              </a:rPr>
              <a:t>Parcoursup</a:t>
            </a:r>
            <a:endParaRPr lang="fr-FR" sz="2800" b="1" dirty="0">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Les ressources</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Echanges</a:t>
            </a:r>
          </a:p>
        </p:txBody>
      </p:sp>
    </p:spTree>
    <p:extLst>
      <p:ext uri="{BB962C8B-B14F-4D97-AF65-F5344CB8AC3E}">
        <p14:creationId xmlns:p14="http://schemas.microsoft.com/office/powerpoint/2010/main" val="407401844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id="{206146BC-072E-4295-97E9-E9C1398B84DC}"/>
              </a:ext>
            </a:extLst>
          </p:cNvPr>
          <p:cNvSpPr>
            <a:spLocks noGrp="1"/>
          </p:cNvSpPr>
          <p:nvPr>
            <p:ph idx="1"/>
          </p:nvPr>
        </p:nvSpPr>
        <p:spPr>
          <a:xfrm>
            <a:off x="389999" y="2132856"/>
            <a:ext cx="9126000" cy="4323208"/>
          </a:xfrm>
        </p:spPr>
        <p:txBody>
          <a:bodyPr/>
          <a:lstStyle/>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id="{0807CAE6-89CB-4CBD-8752-9EC4D76D9C0D}"/>
              </a:ext>
            </a:extLst>
          </p:cNvPr>
          <p:cNvSpPr txBox="1">
            <a:spLocks/>
          </p:cNvSpPr>
          <p:nvPr/>
        </p:nvSpPr>
        <p:spPr bwMode="gray">
          <a:xfrm>
            <a:off x="979311" y="479920"/>
            <a:ext cx="8536688" cy="716832"/>
          </a:xfrm>
          <a:prstGeom prst="rect">
            <a:avLst/>
          </a:prstGeom>
        </p:spPr>
        <p:txBody>
          <a:bodyPr vert="horz" lIns="0" tIns="0" rIns="0" bIns="0" rtlCol="0" anchor="t" anchorCtr="0">
            <a:noAutofit/>
          </a:bodyPr>
          <a:lst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2800" dirty="0" err="1">
                <a:latin typeface="Arial" panose="020B0604020202020204" pitchFamily="34" charset="0"/>
                <a:cs typeface="Arial" panose="020B0604020202020204" pitchFamily="34" charset="0"/>
                <a:hlinkClick r:id="rId3"/>
              </a:rPr>
              <a:t>Parcoursup</a:t>
            </a:r>
            <a:endParaRPr lang="fr-FR" sz="2800" dirty="0">
              <a:latin typeface="Arial" panose="020B0604020202020204" pitchFamily="34" charset="0"/>
              <a:cs typeface="Arial" panose="020B0604020202020204" pitchFamily="34" charset="0"/>
            </a:endParaRPr>
          </a:p>
          <a:p>
            <a:pPr algn="ct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Une plateforme d’échange d’informations</a:t>
            </a:r>
          </a:p>
        </p:txBody>
      </p:sp>
      <p:pic>
        <p:nvPicPr>
          <p:cNvPr id="5" name="Image 4">
            <a:hlinkClick r:id="rId4"/>
            <a:extLst>
              <a:ext uri="{FF2B5EF4-FFF2-40B4-BE49-F238E27FC236}">
                <a16:creationId xmlns:a16="http://schemas.microsoft.com/office/drawing/2014/main" id="{EAAB6B5D-8E20-41E2-99FA-2A04DD95595D}"/>
              </a:ext>
            </a:extLst>
          </p:cNvPr>
          <p:cNvPicPr>
            <a:picLocks noChangeAspect="1"/>
          </p:cNvPicPr>
          <p:nvPr/>
        </p:nvPicPr>
        <p:blipFill>
          <a:blip r:embed="rId5"/>
          <a:stretch/>
        </p:blipFill>
        <p:spPr bwMode="auto">
          <a:xfrm>
            <a:off x="1496616" y="2024843"/>
            <a:ext cx="7176797" cy="4091992"/>
          </a:xfrm>
          <a:prstGeom prst="rect">
            <a:avLst/>
          </a:prstGeom>
          <a:solidFill>
            <a:schemeClr val="bg1"/>
          </a:solidFill>
        </p:spPr>
      </p:pic>
      <p:sp>
        <p:nvSpPr>
          <p:cNvPr id="6" name="Rectangle 5">
            <a:extLst>
              <a:ext uri="{FF2B5EF4-FFF2-40B4-BE49-F238E27FC236}">
                <a16:creationId xmlns:a16="http://schemas.microsoft.com/office/drawing/2014/main" id="{872E0334-9D2A-4BCA-A441-24857959282D}"/>
              </a:ext>
            </a:extLst>
          </p:cNvPr>
          <p:cNvSpPr/>
          <p:nvPr/>
        </p:nvSpPr>
        <p:spPr bwMode="auto">
          <a:xfrm>
            <a:off x="6747199" y="2024844"/>
            <a:ext cx="1872208" cy="5460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b="1" dirty="0">
                <a:solidFill>
                  <a:srgbClr val="1E3A5C"/>
                </a:solidFill>
              </a:rPr>
              <a:t>Lycées</a:t>
            </a:r>
          </a:p>
        </p:txBody>
      </p:sp>
      <p:sp>
        <p:nvSpPr>
          <p:cNvPr id="8" name="Rectangle 7">
            <a:extLst>
              <a:ext uri="{FF2B5EF4-FFF2-40B4-BE49-F238E27FC236}">
                <a16:creationId xmlns:a16="http://schemas.microsoft.com/office/drawing/2014/main" id="{AC9DEB9C-1E38-4E22-8F2E-F359CC733B86}"/>
              </a:ext>
            </a:extLst>
          </p:cNvPr>
          <p:cNvSpPr/>
          <p:nvPr/>
        </p:nvSpPr>
        <p:spPr bwMode="auto">
          <a:xfrm>
            <a:off x="3899883" y="5504489"/>
            <a:ext cx="2106234" cy="6401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33" b="1" dirty="0">
                <a:solidFill>
                  <a:srgbClr val="1E3A5C"/>
                </a:solidFill>
              </a:rPr>
              <a:t>Etablissements du supérieur</a:t>
            </a:r>
          </a:p>
        </p:txBody>
      </p:sp>
    </p:spTree>
    <p:extLst>
      <p:ext uri="{BB962C8B-B14F-4D97-AF65-F5344CB8AC3E}">
        <p14:creationId xmlns:p14="http://schemas.microsoft.com/office/powerpoint/2010/main" val="28224627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Déroulé de la présentation</a:t>
            </a:r>
          </a:p>
        </p:txBody>
      </p:sp>
      <p:sp>
        <p:nvSpPr>
          <p:cNvPr id="3" name="Espace réservé du contenu 2"/>
          <p:cNvSpPr>
            <a:spLocks noGrp="1"/>
          </p:cNvSpPr>
          <p:nvPr>
            <p:ph idx="1"/>
          </p:nvPr>
        </p:nvSpPr>
        <p:spPr>
          <a:xfrm>
            <a:off x="389999" y="2160000"/>
            <a:ext cx="9126000" cy="3720000"/>
          </a:xfrm>
        </p:spPr>
        <p:txBody>
          <a:bodyPr>
            <a:normAutofit/>
          </a:bodyPr>
          <a:lstStyle/>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Cadrage politique de l’orientation</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 rôle de chacun</a:t>
            </a:r>
            <a:r>
              <a:rPr lang="fr-FR" sz="2800" b="1" dirty="0">
                <a:latin typeface="Arial" panose="020B0604020202020204" pitchFamily="34" charset="0"/>
                <a:cs typeface="Arial" panose="020B0604020202020204" pitchFamily="34" charset="0"/>
              </a:rPr>
              <a:t> </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L’offre de formation </a:t>
            </a:r>
            <a:r>
              <a:rPr lang="fr-FR" sz="2800" dirty="0" err="1">
                <a:solidFill>
                  <a:schemeClr val="bg1">
                    <a:lumMod val="65000"/>
                  </a:schemeClr>
                </a:solidFill>
                <a:latin typeface="Arial" panose="020B0604020202020204" pitchFamily="34" charset="0"/>
                <a:cs typeface="Arial" panose="020B0604020202020204" pitchFamily="34" charset="0"/>
              </a:rPr>
              <a:t>post-bac</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L’outil </a:t>
            </a:r>
            <a:r>
              <a:rPr lang="fr-FR" sz="2800" dirty="0" err="1">
                <a:solidFill>
                  <a:schemeClr val="bg1">
                    <a:lumMod val="65000"/>
                  </a:schemeClr>
                </a:solidFill>
                <a:latin typeface="Arial" panose="020B0604020202020204" pitchFamily="34" charset="0"/>
                <a:cs typeface="Arial" panose="020B0604020202020204" pitchFamily="34" charset="0"/>
              </a:rPr>
              <a:t>Parcoursup</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b="1" dirty="0">
                <a:latin typeface="Arial" panose="020B0604020202020204" pitchFamily="34" charset="0"/>
                <a:cs typeface="Arial" panose="020B0604020202020204" pitchFamily="34" charset="0"/>
              </a:rPr>
              <a:t>Les ressources</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Echanges</a:t>
            </a:r>
          </a:p>
        </p:txBody>
      </p:sp>
    </p:spTree>
    <p:extLst>
      <p:ext uri="{BB962C8B-B14F-4D97-AF65-F5344CB8AC3E}">
        <p14:creationId xmlns:p14="http://schemas.microsoft.com/office/powerpoint/2010/main" val="247233745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36EDF-C164-4ED2-8929-8A4DCDB48C40}"/>
              </a:ext>
            </a:extLst>
          </p:cNvPr>
          <p:cNvSpPr>
            <a:spLocks noGrp="1"/>
          </p:cNvSpPr>
          <p:nvPr>
            <p:ph type="title"/>
          </p:nvPr>
        </p:nvSpPr>
        <p:spPr>
          <a:xfrm>
            <a:off x="-15535" y="548680"/>
            <a:ext cx="9905999" cy="576064"/>
          </a:xfrm>
        </p:spPr>
        <p:txBody>
          <a:bodyPr/>
          <a:lstStyle/>
          <a:p>
            <a:pPr algn="ctr"/>
            <a:r>
              <a:rPr lang="fr-FR" sz="2800" dirty="0">
                <a:latin typeface="Arial" panose="020B0604020202020204" pitchFamily="34" charset="0"/>
                <a:cs typeface="Arial" panose="020B0604020202020204" pitchFamily="34" charset="0"/>
              </a:rPr>
              <a:t>5. Les ressources</a:t>
            </a:r>
            <a:br>
              <a:rPr lang="fr-FR" sz="2800" dirty="0">
                <a:latin typeface="Arial" panose="020B0604020202020204" pitchFamily="34" charset="0"/>
                <a:cs typeface="Arial" panose="020B0604020202020204" pitchFamily="34" charset="0"/>
              </a:rPr>
            </a:br>
            <a:br>
              <a:rPr lang="fr-FR" sz="2800" dirty="0">
                <a:latin typeface="Arial" panose="020B0604020202020204" pitchFamily="34" charset="0"/>
                <a:cs typeface="Arial" panose="020B0604020202020204" pitchFamily="34" charset="0"/>
              </a:rPr>
            </a:br>
            <a:endParaRPr lang="fr-FR" sz="28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B1A5330-58CC-4234-BF5B-351579FB4BD9}"/>
              </a:ext>
            </a:extLst>
          </p:cNvPr>
          <p:cNvSpPr>
            <a:spLocks noGrp="1"/>
          </p:cNvSpPr>
          <p:nvPr>
            <p:ph idx="1"/>
          </p:nvPr>
        </p:nvSpPr>
        <p:spPr>
          <a:xfrm>
            <a:off x="376235" y="1412776"/>
            <a:ext cx="9126000" cy="4824536"/>
          </a:xfrm>
        </p:spPr>
        <p:txBody>
          <a:bodyPr/>
          <a:lstStyle/>
          <a:p>
            <a:pPr marL="285750" indent="-285750">
              <a:spcAft>
                <a:spcPts val="600"/>
              </a:spcAft>
              <a:buFont typeface="Wingdings" panose="05000000000000000000" pitchFamily="2" charset="2"/>
              <a:buChar char="ü"/>
            </a:pPr>
            <a:r>
              <a:rPr lang="fr-FR" sz="2000" b="1" dirty="0">
                <a:latin typeface="Arial" panose="020B0604020202020204" pitchFamily="34" charset="0"/>
                <a:cs typeface="Arial" panose="020B0604020202020204" pitchFamily="34" charset="0"/>
              </a:rPr>
              <a:t>Vademecum</a:t>
            </a:r>
          </a:p>
          <a:p>
            <a:pPr lvl="3" indent="0">
              <a:buNone/>
            </a:pPr>
            <a:r>
              <a:rPr lang="fr-FR" sz="1800" dirty="0">
                <a:latin typeface="Arial" panose="020B0604020202020204" pitchFamily="34" charset="0"/>
                <a:cs typeface="Arial" panose="020B0604020202020204" pitchFamily="34" charset="0"/>
              </a:rPr>
              <a:t>EDUSCOL : </a:t>
            </a:r>
          </a:p>
          <a:p>
            <a:pPr lvl="3" indent="0">
              <a:buNone/>
            </a:pPr>
            <a:r>
              <a:rPr lang="fr-FR" sz="1800" dirty="0">
                <a:solidFill>
                  <a:srgbClr val="0033C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"L’accompagnement à l’orientation au lycée général et technologique"</a:t>
            </a:r>
            <a:r>
              <a:rPr lang="fr-FR" sz="1800" dirty="0">
                <a:solidFill>
                  <a:srgbClr val="0033CC"/>
                </a:solidFill>
                <a:latin typeface="Arial" panose="020B0604020202020204" pitchFamily="34" charset="0"/>
                <a:cs typeface="Arial" panose="020B0604020202020204" pitchFamily="34" charset="0"/>
              </a:rPr>
              <a:t> </a:t>
            </a:r>
          </a:p>
          <a:p>
            <a:pPr lvl="3" indent="0">
              <a:buNone/>
            </a:pPr>
            <a:r>
              <a:rPr lang="fr-FR" sz="1800" b="1" dirty="0">
                <a:solidFill>
                  <a:srgbClr val="0033CC"/>
                </a:solidFill>
                <a:latin typeface="Arial" panose="020B0604020202020204" pitchFamily="34" charset="0"/>
                <a:cs typeface="Arial" panose="020B0604020202020204" pitchFamily="34" charset="0"/>
              </a:rPr>
              <a:t>		 </a:t>
            </a:r>
          </a:p>
          <a:p>
            <a:pPr lvl="3" indent="0">
              <a:buNone/>
            </a:pPr>
            <a:r>
              <a:rPr lang="fr-FR" sz="1800" dirty="0">
                <a:solidFill>
                  <a:srgbClr val="0033C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"L’accompagnement à l’orientation en voie professionnelle"</a:t>
            </a:r>
            <a:endParaRPr lang="fr-FR" sz="1700" dirty="0">
              <a:solidFill>
                <a:srgbClr val="0033CC"/>
              </a:solidFill>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ü"/>
            </a:pPr>
            <a:endParaRPr lang="fr-FR" sz="2000" b="1" dirty="0">
              <a:latin typeface="Arial" panose="020B0604020202020204" pitchFamily="34" charset="0"/>
              <a:cs typeface="Arial" panose="020B0604020202020204" pitchFamily="34" charset="0"/>
            </a:endParaRPr>
          </a:p>
          <a:p>
            <a:pPr>
              <a:spcAft>
                <a:spcPts val="600"/>
              </a:spcAft>
            </a:pPr>
            <a:endParaRPr lang="fr-FR" sz="2000" b="1"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ü"/>
            </a:pPr>
            <a:r>
              <a:rPr lang="fr-FR" sz="2000" b="1" dirty="0">
                <a:latin typeface="Arial" panose="020B0604020202020204" pitchFamily="34" charset="0"/>
                <a:cs typeface="Arial" panose="020B0604020202020204" pitchFamily="34" charset="0"/>
              </a:rPr>
              <a:t>L’égalité filles – garçons</a:t>
            </a:r>
          </a:p>
          <a:p>
            <a:pPr>
              <a:spcAft>
                <a:spcPts val="600"/>
              </a:spcAft>
            </a:pPr>
            <a:r>
              <a:rPr lang="fr-FR" sz="2000" dirty="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EDUSCOL : </a:t>
            </a:r>
            <a:r>
              <a:rPr lang="fr-FR" sz="1800" dirty="0">
                <a:solidFill>
                  <a:srgbClr val="0070C0"/>
                </a:solidFill>
                <a:latin typeface="Arial" panose="020B0604020202020204" pitchFamily="34" charset="0"/>
                <a:cs typeface="Arial" panose="020B0604020202020204" pitchFamily="34" charset="0"/>
              </a:rPr>
              <a:t>R</a:t>
            </a:r>
            <a:r>
              <a:rPr lang="fr-FR" sz="1800" dirty="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essources nationales et européennes</a:t>
            </a:r>
            <a:endParaRPr lang="fr-FR" sz="1800" dirty="0">
              <a:solidFill>
                <a:srgbClr val="0070C0"/>
              </a:solidFill>
              <a:latin typeface="Arial" panose="020B0604020202020204" pitchFamily="34" charset="0"/>
              <a:cs typeface="Arial" panose="020B0604020202020204" pitchFamily="34" charset="0"/>
            </a:endParaRPr>
          </a:p>
          <a:p>
            <a:pPr>
              <a:spcAft>
                <a:spcPts val="600"/>
              </a:spcAft>
            </a:pPr>
            <a:r>
              <a:rPr lang="fr-FR" sz="1800" dirty="0">
                <a:solidFill>
                  <a:srgbClr val="0070C0"/>
                </a:solidFill>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CANOPÉ : </a:t>
            </a:r>
            <a:r>
              <a:rPr lang="fr-FR" sz="1800" dirty="0">
                <a:solidFill>
                  <a:srgbClr val="0070C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Outils égalité filles-garçons</a:t>
            </a:r>
            <a:endParaRPr lang="fr-FR" sz="1800" dirty="0">
              <a:solidFill>
                <a:srgbClr val="0070C0"/>
              </a:solidFill>
              <a:latin typeface="Arial" panose="020B0604020202020204" pitchFamily="34" charset="0"/>
              <a:cs typeface="Arial" panose="020B0604020202020204" pitchFamily="34" charset="0"/>
            </a:endParaRPr>
          </a:p>
          <a:p>
            <a:pPr>
              <a:spcAft>
                <a:spcPts val="600"/>
              </a:spcAft>
            </a:pPr>
            <a:r>
              <a:rPr lang="fr-FR" sz="1800" dirty="0">
                <a:solidFill>
                  <a:srgbClr val="0070C0"/>
                </a:solidFill>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 ACADÉMIE : </a:t>
            </a:r>
            <a:r>
              <a:rPr lang="fr-FR" sz="1800" dirty="0">
                <a:solidFill>
                  <a:srgbClr val="0070C0"/>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Égalité entre les filles et les garçons</a:t>
            </a:r>
            <a:endParaRPr lang="fr-FR" sz="1800" dirty="0">
              <a:solidFill>
                <a:srgbClr val="0070C0"/>
              </a:solidFill>
              <a:latin typeface="Arial" panose="020B0604020202020204" pitchFamily="34" charset="0"/>
              <a:cs typeface="Arial" panose="020B0604020202020204" pitchFamily="34" charset="0"/>
            </a:endParaRPr>
          </a:p>
          <a:p>
            <a:pPr>
              <a:spcAft>
                <a:spcPts val="1200"/>
              </a:spcAft>
            </a:pPr>
            <a:endParaRPr lang="fr-FR" sz="2000" dirty="0">
              <a:solidFill>
                <a:srgbClr val="0070C0"/>
              </a:solidFill>
              <a:latin typeface="Arial" panose="020B0604020202020204" pitchFamily="34" charset="0"/>
              <a:cs typeface="Arial" panose="020B0604020202020204" pitchFamily="34" charset="0"/>
            </a:endParaRPr>
          </a:p>
          <a:p>
            <a:pPr>
              <a:spcAft>
                <a:spcPts val="1200"/>
              </a:spcAft>
            </a:pPr>
            <a:r>
              <a:rPr lang="fr-FR" sz="2000" b="1" dirty="0">
                <a:solidFill>
                  <a:srgbClr val="0070C0"/>
                </a:solidFill>
                <a:latin typeface="Arial" panose="020B0604020202020204" pitchFamily="34" charset="0"/>
                <a:cs typeface="Arial" panose="020B0604020202020204" pitchFamily="34" charset="0"/>
              </a:rPr>
              <a:t>	</a:t>
            </a:r>
            <a:endParaRPr lang="fr-F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52670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36EDF-C164-4ED2-8929-8A4DCDB48C40}"/>
              </a:ext>
            </a:extLst>
          </p:cNvPr>
          <p:cNvSpPr>
            <a:spLocks noGrp="1"/>
          </p:cNvSpPr>
          <p:nvPr>
            <p:ph type="title"/>
          </p:nvPr>
        </p:nvSpPr>
        <p:spPr>
          <a:xfrm>
            <a:off x="-15535" y="548680"/>
            <a:ext cx="9905999" cy="576064"/>
          </a:xfrm>
        </p:spPr>
        <p:txBody>
          <a:bodyPr/>
          <a:lstStyle/>
          <a:p>
            <a:pPr algn="ctr"/>
            <a:r>
              <a:rPr lang="fr-FR" sz="2800" dirty="0">
                <a:latin typeface="Arial" panose="020B0604020202020204" pitchFamily="34" charset="0"/>
                <a:cs typeface="Arial" panose="020B0604020202020204" pitchFamily="34" charset="0"/>
              </a:rPr>
              <a:t>5. Les ressources </a:t>
            </a:r>
            <a:r>
              <a:rPr lang="fr-FR" sz="2400" dirty="0">
                <a:latin typeface="Arial" panose="020B0604020202020204" pitchFamily="34" charset="0"/>
                <a:cs typeface="Arial" panose="020B0604020202020204" pitchFamily="34" charset="0"/>
              </a:rPr>
              <a:t>(suite)</a:t>
            </a:r>
            <a:br>
              <a:rPr lang="fr-FR" sz="2800" dirty="0">
                <a:latin typeface="Arial" panose="020B0604020202020204" pitchFamily="34" charset="0"/>
                <a:cs typeface="Arial" panose="020B0604020202020204" pitchFamily="34" charset="0"/>
              </a:rPr>
            </a:br>
            <a:br>
              <a:rPr lang="fr-FR" sz="2800" dirty="0">
                <a:latin typeface="Arial" panose="020B0604020202020204" pitchFamily="34" charset="0"/>
                <a:cs typeface="Arial" panose="020B0604020202020204" pitchFamily="34" charset="0"/>
              </a:rPr>
            </a:br>
            <a:endParaRPr lang="fr-FR" sz="28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B1A5330-58CC-4234-BF5B-351579FB4BD9}"/>
              </a:ext>
            </a:extLst>
          </p:cNvPr>
          <p:cNvSpPr>
            <a:spLocks noGrp="1"/>
          </p:cNvSpPr>
          <p:nvPr>
            <p:ph idx="1"/>
          </p:nvPr>
        </p:nvSpPr>
        <p:spPr>
          <a:xfrm>
            <a:off x="376235" y="1412776"/>
            <a:ext cx="9126000" cy="4824536"/>
          </a:xfrm>
        </p:spPr>
        <p:txBody>
          <a:bodyPr/>
          <a:lstStyle/>
          <a:p>
            <a:pPr marL="342900" indent="-342900">
              <a:spcAft>
                <a:spcPts val="1200"/>
              </a:spcAft>
              <a:buFont typeface="Wingdings" panose="05000000000000000000" pitchFamily="2" charset="2"/>
              <a:buChar char="ü"/>
            </a:pPr>
            <a:r>
              <a:rPr lang="fr-FR" sz="2000" b="1" dirty="0">
                <a:solidFill>
                  <a:srgbClr val="0033C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ONISEP</a:t>
            </a:r>
            <a:r>
              <a:rPr lang="fr-FR" sz="2000" b="1" dirty="0">
                <a:latin typeface="Arial" panose="020B0604020202020204" pitchFamily="34" charset="0"/>
                <a:cs typeface="Arial" panose="020B0604020202020204" pitchFamily="34" charset="0"/>
              </a:rPr>
              <a:t> : </a:t>
            </a:r>
            <a:r>
              <a:rPr lang="fr-FR" sz="2000" dirty="0">
                <a:solidFill>
                  <a:srgbClr val="0033C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L’agenda</a:t>
            </a:r>
            <a:r>
              <a:rPr lang="fr-FR" sz="2000" dirty="0">
                <a:latin typeface="Arial" panose="020B0604020202020204" pitchFamily="34" charset="0"/>
                <a:cs typeface="Arial" panose="020B0604020202020204" pitchFamily="34" charset="0"/>
              </a:rPr>
              <a:t> de l’orientation</a:t>
            </a:r>
          </a:p>
          <a:p>
            <a:pPr>
              <a:spcAft>
                <a:spcPts val="1200"/>
              </a:spcAft>
            </a:pPr>
            <a:r>
              <a:rPr lang="fr-FR" sz="2000" dirty="0">
                <a:latin typeface="Arial" panose="020B0604020202020204" pitchFamily="34" charset="0"/>
                <a:cs typeface="Arial" panose="020B0604020202020204" pitchFamily="34" charset="0"/>
              </a:rPr>
              <a:t>	         </a:t>
            </a:r>
            <a:r>
              <a:rPr lang="fr-FR" sz="2000" dirty="0">
                <a:solidFill>
                  <a:srgbClr val="0033CC"/>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Avenir(s) </a:t>
            </a:r>
            <a:r>
              <a:rPr lang="fr-FR" sz="2000" dirty="0">
                <a:latin typeface="Arial" panose="020B0604020202020204" pitchFamily="34" charset="0"/>
                <a:cs typeface="Arial" panose="020B0604020202020204" pitchFamily="34" charset="0"/>
              </a:rPr>
              <a:t>pour les équipes éducatives</a:t>
            </a:r>
            <a:endParaRPr lang="fr-FR" sz="1650" dirty="0">
              <a:latin typeface="Arial" panose="020B0604020202020204" pitchFamily="34" charset="0"/>
              <a:cs typeface="Arial" panose="020B0604020202020204" pitchFamily="34" charset="0"/>
            </a:endParaRPr>
          </a:p>
          <a:p>
            <a:pPr>
              <a:spcAft>
                <a:spcPts val="1200"/>
              </a:spcAft>
            </a:pPr>
            <a:r>
              <a:rPr lang="fr-FR" sz="2000" dirty="0">
                <a:solidFill>
                  <a:srgbClr val="0070C0"/>
                </a:solidFill>
                <a:latin typeface="Arial" panose="020B0604020202020204" pitchFamily="34" charset="0"/>
                <a:cs typeface="Arial" panose="020B0604020202020204" pitchFamily="34" charset="0"/>
              </a:rPr>
              <a:t>	</a:t>
            </a:r>
            <a:endParaRPr lang="fr-FR" sz="2000" dirty="0">
              <a:latin typeface="Arial" panose="020B0604020202020204" pitchFamily="34" charset="0"/>
              <a:cs typeface="Arial" panose="020B0604020202020204" pitchFamily="34" charset="0"/>
            </a:endParaRPr>
          </a:p>
          <a:p>
            <a:pPr marL="342900" indent="-342900">
              <a:spcAft>
                <a:spcPts val="1200"/>
              </a:spcAft>
              <a:buFont typeface="Wingdings" panose="05000000000000000000" pitchFamily="2" charset="2"/>
              <a:buChar char="ü"/>
            </a:pPr>
            <a:r>
              <a:rPr lang="fr-FR" sz="2000" b="1" dirty="0">
                <a:solidFill>
                  <a:srgbClr val="0033CC"/>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Repère métiers </a:t>
            </a:r>
            <a:r>
              <a:rPr lang="fr-FR" sz="2000" b="1"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plateforme qui recense les actions de découverte des métiers </a:t>
            </a:r>
          </a:p>
          <a:p>
            <a:pPr>
              <a:spcAft>
                <a:spcPts val="1200"/>
              </a:spcAft>
            </a:pPr>
            <a:endParaRPr lang="fr-FR" sz="2000" dirty="0">
              <a:latin typeface="Arial" panose="020B0604020202020204" pitchFamily="34" charset="0"/>
              <a:cs typeface="Arial" panose="020B0604020202020204" pitchFamily="34" charset="0"/>
            </a:endParaRPr>
          </a:p>
          <a:p>
            <a:pPr marL="342900" indent="-342900">
              <a:spcAft>
                <a:spcPts val="1200"/>
              </a:spcAft>
              <a:buFont typeface="Wingdings" panose="05000000000000000000" pitchFamily="2" charset="2"/>
              <a:buChar char="ü"/>
            </a:pPr>
            <a:r>
              <a:rPr lang="fr-FR" sz="2000" b="1" dirty="0" err="1">
                <a:solidFill>
                  <a:srgbClr val="0033CC"/>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O’rêka</a:t>
            </a:r>
            <a:r>
              <a:rPr lang="fr-FR" sz="2000" b="1" dirty="0">
                <a:solidFill>
                  <a:srgbClr val="0033CC"/>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 </a:t>
            </a:r>
            <a:r>
              <a:rPr lang="fr-FR" sz="2000" b="1"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outil pour s’informer sur les métiers, la formation et l’emploi</a:t>
            </a:r>
          </a:p>
          <a:p>
            <a:pPr>
              <a:spcAft>
                <a:spcPts val="1200"/>
              </a:spcAft>
            </a:pPr>
            <a:endParaRPr lang="fr-FR" sz="2000" dirty="0">
              <a:latin typeface="Arial" panose="020B0604020202020204" pitchFamily="34" charset="0"/>
              <a:cs typeface="Arial" panose="020B0604020202020204" pitchFamily="34" charset="0"/>
            </a:endParaRPr>
          </a:p>
          <a:p>
            <a:pPr marL="342900" indent="-342900">
              <a:spcAft>
                <a:spcPts val="1200"/>
              </a:spcAft>
              <a:buFont typeface="Wingdings" panose="05000000000000000000" pitchFamily="2" charset="2"/>
              <a:buChar char="ü"/>
            </a:pPr>
            <a:r>
              <a:rPr lang="fr-FR" sz="2000" b="1" dirty="0">
                <a:solidFill>
                  <a:srgbClr val="0033CC"/>
                </a:solidFill>
                <a:latin typeface="Arial" panose="020B0604020202020204" pitchFamily="34" charset="0"/>
                <a:cs typeface="Arial" panose="020B0604020202020204" pitchFamily="34" charset="0"/>
              </a:rPr>
              <a:t>La </a:t>
            </a:r>
            <a:r>
              <a:rPr lang="fr-FR" sz="2000" b="1" dirty="0">
                <a:solidFill>
                  <a:srgbClr val="0033CC"/>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mission école-entreprise (MEE)</a:t>
            </a:r>
            <a:r>
              <a:rPr lang="fr-FR" sz="2000" b="1" dirty="0">
                <a:solidFill>
                  <a:srgbClr val="0033CC"/>
                </a:solidFill>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pilote, impulse et accompagne les actions entre l’éducation nationale et les entreprises</a:t>
            </a:r>
          </a:p>
          <a:p>
            <a:pPr>
              <a:spcAft>
                <a:spcPts val="1200"/>
              </a:spcAft>
            </a:pPr>
            <a:endParaRPr lang="fr-FR" sz="2000" dirty="0">
              <a:latin typeface="Arial" panose="020B0604020202020204" pitchFamily="34" charset="0"/>
              <a:cs typeface="Arial" panose="020B0604020202020204" pitchFamily="34" charset="0"/>
            </a:endParaRPr>
          </a:p>
          <a:p>
            <a:pPr>
              <a:spcAft>
                <a:spcPts val="1200"/>
              </a:spcAft>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10058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Déroulé de la présentation</a:t>
            </a:r>
          </a:p>
        </p:txBody>
      </p:sp>
      <p:sp>
        <p:nvSpPr>
          <p:cNvPr id="3" name="Espace réservé du contenu 2"/>
          <p:cNvSpPr>
            <a:spLocks noGrp="1"/>
          </p:cNvSpPr>
          <p:nvPr>
            <p:ph idx="1"/>
          </p:nvPr>
        </p:nvSpPr>
        <p:spPr>
          <a:xfrm>
            <a:off x="389999" y="2160000"/>
            <a:ext cx="9126000" cy="3720000"/>
          </a:xfrm>
        </p:spPr>
        <p:txBody>
          <a:bodyPr>
            <a:normAutofit/>
          </a:bodyPr>
          <a:lstStyle/>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Cadrage politique de l’orientation</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 rôle de chacun</a:t>
            </a:r>
            <a:r>
              <a:rPr lang="fr-FR" sz="2800" b="1" dirty="0">
                <a:latin typeface="Arial" panose="020B0604020202020204" pitchFamily="34" charset="0"/>
                <a:cs typeface="Arial" panose="020B0604020202020204" pitchFamily="34" charset="0"/>
              </a:rPr>
              <a:t> </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L’offre de formation </a:t>
            </a:r>
            <a:r>
              <a:rPr lang="fr-FR" sz="2800" dirty="0" err="1">
                <a:solidFill>
                  <a:schemeClr val="bg1">
                    <a:lumMod val="65000"/>
                  </a:schemeClr>
                </a:solidFill>
                <a:latin typeface="Arial" panose="020B0604020202020204" pitchFamily="34" charset="0"/>
                <a:cs typeface="Arial" panose="020B0604020202020204" pitchFamily="34" charset="0"/>
              </a:rPr>
              <a:t>post-bac</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L’outil </a:t>
            </a:r>
            <a:r>
              <a:rPr lang="fr-FR" sz="2800" dirty="0" err="1">
                <a:solidFill>
                  <a:schemeClr val="bg1">
                    <a:lumMod val="65000"/>
                  </a:schemeClr>
                </a:solidFill>
                <a:latin typeface="Arial" panose="020B0604020202020204" pitchFamily="34" charset="0"/>
                <a:cs typeface="Arial" panose="020B0604020202020204" pitchFamily="34" charset="0"/>
              </a:rPr>
              <a:t>Parcoursup</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Les ressources</a:t>
            </a:r>
          </a:p>
          <a:p>
            <a:pPr marL="514350" indent="-514350">
              <a:buFont typeface="+mj-lt"/>
              <a:buAutoNum type="arabicPeriod"/>
            </a:pPr>
            <a:r>
              <a:rPr lang="fr-FR" sz="2800" b="1" dirty="0">
                <a:latin typeface="Arial" panose="020B0604020202020204" pitchFamily="34" charset="0"/>
                <a:cs typeface="Arial" panose="020B0604020202020204" pitchFamily="34" charset="0"/>
              </a:rPr>
              <a:t>Echanges</a:t>
            </a:r>
          </a:p>
        </p:txBody>
      </p:sp>
    </p:spTree>
    <p:extLst>
      <p:ext uri="{BB962C8B-B14F-4D97-AF65-F5344CB8AC3E}">
        <p14:creationId xmlns:p14="http://schemas.microsoft.com/office/powerpoint/2010/main" val="3138012944"/>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6575" y="1200000"/>
            <a:ext cx="8379423" cy="644824"/>
          </a:xfrm>
        </p:spPr>
        <p:txBody>
          <a:bodyPr/>
          <a:lstStyle/>
          <a:p>
            <a:r>
              <a:rPr lang="fr-FR" sz="2800" dirty="0">
                <a:latin typeface="Arial" panose="020B0604020202020204" pitchFamily="34" charset="0"/>
                <a:cs typeface="Arial" panose="020B0604020202020204" pitchFamily="34" charset="0"/>
              </a:rPr>
              <a:t>Contacts</a:t>
            </a:r>
            <a:r>
              <a:rPr lang="fr-FR" sz="2800" dirty="0"/>
              <a:t> </a:t>
            </a:r>
          </a:p>
        </p:txBody>
      </p:sp>
      <p:sp>
        <p:nvSpPr>
          <p:cNvPr id="8" name="Espace réservé du contenu 7">
            <a:extLst>
              <a:ext uri="{FF2B5EF4-FFF2-40B4-BE49-F238E27FC236}">
                <a16:creationId xmlns:a16="http://schemas.microsoft.com/office/drawing/2014/main" id="{CF0E3CFD-D0AC-4941-8E1D-28098E2898E8}"/>
              </a:ext>
            </a:extLst>
          </p:cNvPr>
          <p:cNvSpPr>
            <a:spLocks noGrp="1"/>
          </p:cNvSpPr>
          <p:nvPr>
            <p:ph idx="1"/>
          </p:nvPr>
        </p:nvSpPr>
        <p:spPr>
          <a:xfrm>
            <a:off x="1568623" y="2276872"/>
            <a:ext cx="7947375" cy="3381128"/>
          </a:xfrm>
        </p:spPr>
        <p:txBody>
          <a:bodyPr/>
          <a:lstStyle/>
          <a:p>
            <a:r>
              <a:rPr lang="fr-FR" sz="2000" dirty="0">
                <a:latin typeface="Arial" panose="020B0604020202020204" pitchFamily="34" charset="0"/>
                <a:cs typeface="Arial" panose="020B0604020202020204" pitchFamily="34" charset="0"/>
              </a:rPr>
              <a:t>Annabelle LATOUR, Directrice des pôles information-orientation</a:t>
            </a:r>
          </a:p>
          <a:p>
            <a:r>
              <a:rPr lang="fr-FR" sz="2000" dirty="0">
                <a:latin typeface="Arial" panose="020B0604020202020204" pitchFamily="34" charset="0"/>
                <a:cs typeface="Arial" panose="020B0604020202020204" pitchFamily="34" charset="0"/>
              </a:rPr>
              <a:t>Christelle RUZZIN, Mission pédagogie de l’orientation</a:t>
            </a:r>
          </a:p>
          <a:p>
            <a:r>
              <a:rPr lang="fr-FR" sz="2000" dirty="0">
                <a:solidFill>
                  <a:srgbClr val="0033C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ce.saio@ac-grenoble.fr</a:t>
            </a:r>
            <a:endParaRPr lang="fr-FR" sz="2000" dirty="0">
              <a:solidFill>
                <a:srgbClr val="0033CC"/>
              </a:solidFill>
              <a:latin typeface="Arial" panose="020B0604020202020204" pitchFamily="34" charset="0"/>
              <a:cs typeface="Arial" panose="020B0604020202020204" pitchFamily="34" charset="0"/>
            </a:endParaRPr>
          </a:p>
          <a:p>
            <a:endParaRPr lang="fr-FR" sz="2000" dirty="0">
              <a:solidFill>
                <a:srgbClr val="0033CC"/>
              </a:solidFill>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Pierre-Yves </a:t>
            </a:r>
            <a:r>
              <a:rPr lang="fr-FR" sz="2000" cap="all" dirty="0">
                <a:latin typeface="Arial" panose="020B0604020202020204" pitchFamily="34" charset="0"/>
                <a:cs typeface="Arial" panose="020B0604020202020204" pitchFamily="34" charset="0"/>
              </a:rPr>
              <a:t>Pépin, </a:t>
            </a:r>
            <a:r>
              <a:rPr lang="fr-FR" sz="2000" dirty="0">
                <a:latin typeface="Arial" panose="020B0604020202020204" pitchFamily="34" charset="0"/>
                <a:cs typeface="Arial" panose="020B0604020202020204" pitchFamily="34" charset="0"/>
              </a:rPr>
              <a:t>Inspecteur d'Académie - Inspecteur Pédagogique Régional Etablissements et Vie Scolaire (IA – IPR EVS)</a:t>
            </a:r>
          </a:p>
          <a:p>
            <a:r>
              <a:rPr lang="fr-FR" sz="2000" dirty="0">
                <a:solidFill>
                  <a:srgbClr val="0033C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pierre-yves.pepin@ac-grenoble.fr</a:t>
            </a:r>
            <a:endParaRPr lang="fr-FR" sz="2000" dirty="0">
              <a:solidFill>
                <a:srgbClr val="0033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287113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Déroulé de la présentation</a:t>
            </a:r>
          </a:p>
        </p:txBody>
      </p:sp>
      <p:sp>
        <p:nvSpPr>
          <p:cNvPr id="3" name="Espace réservé du contenu 2"/>
          <p:cNvSpPr>
            <a:spLocks noGrp="1"/>
          </p:cNvSpPr>
          <p:nvPr>
            <p:ph idx="1"/>
          </p:nvPr>
        </p:nvSpPr>
        <p:spPr>
          <a:xfrm>
            <a:off x="389999" y="2160000"/>
            <a:ext cx="9126000" cy="3720000"/>
          </a:xfrm>
        </p:spPr>
        <p:txBody>
          <a:bodyPr>
            <a:normAutofit/>
          </a:bodyPr>
          <a:lstStyle/>
          <a:p>
            <a:pPr marL="514350" indent="-514350">
              <a:buFont typeface="+mj-lt"/>
              <a:buAutoNum type="arabicPeriod"/>
            </a:pPr>
            <a:r>
              <a:rPr lang="fr-FR" sz="2800" b="1" dirty="0">
                <a:latin typeface="Arial" panose="020B0604020202020204" pitchFamily="34" charset="0"/>
                <a:cs typeface="Arial" panose="020B0604020202020204" pitchFamily="34" charset="0"/>
              </a:rPr>
              <a:t>Cadrage politique de l’orientation</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 rôle de chacun </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L’offre de formation </a:t>
            </a:r>
            <a:r>
              <a:rPr lang="fr-FR" sz="2800" dirty="0" err="1">
                <a:solidFill>
                  <a:schemeClr val="bg1">
                    <a:lumMod val="65000"/>
                  </a:schemeClr>
                </a:solidFill>
                <a:latin typeface="Arial" panose="020B0604020202020204" pitchFamily="34" charset="0"/>
                <a:cs typeface="Arial" panose="020B0604020202020204" pitchFamily="34" charset="0"/>
              </a:rPr>
              <a:t>post-bac</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L’outil </a:t>
            </a:r>
            <a:r>
              <a:rPr lang="fr-FR" sz="2800" dirty="0" err="1">
                <a:solidFill>
                  <a:schemeClr val="bg1">
                    <a:lumMod val="65000"/>
                  </a:schemeClr>
                </a:solidFill>
                <a:latin typeface="Arial" panose="020B0604020202020204" pitchFamily="34" charset="0"/>
                <a:cs typeface="Arial" panose="020B0604020202020204" pitchFamily="34" charset="0"/>
              </a:rPr>
              <a:t>Parcoursup</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Les ressources</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Echanges</a:t>
            </a:r>
          </a:p>
        </p:txBody>
      </p:sp>
    </p:spTree>
    <p:extLst>
      <p:ext uri="{BB962C8B-B14F-4D97-AF65-F5344CB8AC3E}">
        <p14:creationId xmlns:p14="http://schemas.microsoft.com/office/powerpoint/2010/main" val="180695918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01DBCD0-F26B-4563-B3E3-A3D982CF3AF2}"/>
              </a:ext>
            </a:extLst>
          </p:cNvPr>
          <p:cNvSpPr>
            <a:spLocks noGrp="1"/>
          </p:cNvSpPr>
          <p:nvPr>
            <p:ph idx="1"/>
          </p:nvPr>
        </p:nvSpPr>
        <p:spPr>
          <a:xfrm>
            <a:off x="390000" y="1340768"/>
            <a:ext cx="9126000" cy="4956344"/>
          </a:xfrm>
        </p:spPr>
        <p:txBody>
          <a:bodyPr/>
          <a:lstStyle/>
          <a:p>
            <a:r>
              <a:rPr lang="fr-FR" sz="2600" b="1" dirty="0">
                <a:latin typeface="Arial" panose="020B0604020202020204" pitchFamily="34" charset="0"/>
                <a:cs typeface="Arial" panose="020B0604020202020204" pitchFamily="34" charset="0"/>
              </a:rPr>
              <a:t>1.</a:t>
            </a:r>
            <a:r>
              <a:rPr lang="fr-FR" sz="2000" b="1" dirty="0">
                <a:latin typeface="Arial" panose="020B0604020202020204" pitchFamily="34" charset="0"/>
                <a:cs typeface="Arial" panose="020B0604020202020204" pitchFamily="34" charset="0"/>
              </a:rPr>
              <a:t>1</a:t>
            </a:r>
            <a:r>
              <a:rPr lang="fr-FR" sz="2600" b="1" dirty="0">
                <a:latin typeface="Arial" panose="020B0604020202020204" pitchFamily="34" charset="0"/>
                <a:cs typeface="Arial" panose="020B0604020202020204" pitchFamily="34" charset="0"/>
              </a:rPr>
              <a:t> Evolution du système éducatif - place de l’orientation</a:t>
            </a:r>
          </a:p>
          <a:p>
            <a:endParaRPr lang="fr-FR" sz="2400" dirty="0"/>
          </a:p>
        </p:txBody>
      </p:sp>
      <p:sp>
        <p:nvSpPr>
          <p:cNvPr id="7" name="Titre 1">
            <a:extLst>
              <a:ext uri="{FF2B5EF4-FFF2-40B4-BE49-F238E27FC236}">
                <a16:creationId xmlns:a16="http://schemas.microsoft.com/office/drawing/2014/main" id="{9212EAD7-7BA4-4492-8587-252E0CFFFB48}"/>
              </a:ext>
            </a:extLst>
          </p:cNvPr>
          <p:cNvSpPr txBox="1">
            <a:spLocks/>
          </p:cNvSpPr>
          <p:nvPr/>
        </p:nvSpPr>
        <p:spPr bwMode="gray">
          <a:xfrm>
            <a:off x="16454" y="548533"/>
            <a:ext cx="9905999" cy="576211"/>
          </a:xfrm>
          <a:prstGeom prst="rect">
            <a:avLst/>
          </a:prstGeom>
        </p:spPr>
        <p:txBody>
          <a:bodyPr vert="horz" lIns="0" tIns="0" rIns="0" bIns="0" rtlCol="0" anchor="t" anchorCtr="0">
            <a:noAutofit/>
          </a:bodyPr>
          <a:lst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a:lstStyle>
          <a:p>
            <a:pPr marL="514350" indent="-514350" algn="ctr">
              <a:spcAft>
                <a:spcPts val="600"/>
              </a:spcAft>
              <a:buAutoNum type="arabicPeriod"/>
            </a:pPr>
            <a:r>
              <a:rPr lang="fr-FR" sz="2800" dirty="0">
                <a:latin typeface="Arial" panose="020B0604020202020204" pitchFamily="34" charset="0"/>
                <a:cs typeface="Arial" panose="020B0604020202020204" pitchFamily="34" charset="0"/>
              </a:rPr>
              <a:t>Cadrage politique de l’orientation</a:t>
            </a:r>
          </a:p>
          <a:p>
            <a:pPr algn="ctr">
              <a:spcAft>
                <a:spcPts val="600"/>
              </a:spcAft>
            </a:pPr>
            <a:br>
              <a:rPr lang="fr-FR" sz="2400" dirty="0">
                <a:latin typeface="Arial" panose="020B0604020202020204" pitchFamily="34" charset="0"/>
                <a:cs typeface="Arial" panose="020B0604020202020204" pitchFamily="34" charset="0"/>
              </a:rPr>
            </a:br>
            <a:br>
              <a:rPr lang="fr-FR" dirty="0"/>
            </a:br>
            <a:endParaRPr lang="fr-FR" dirty="0"/>
          </a:p>
        </p:txBody>
      </p:sp>
      <p:cxnSp>
        <p:nvCxnSpPr>
          <p:cNvPr id="4" name="Connecteur droit avec flèche 3">
            <a:extLst>
              <a:ext uri="{FF2B5EF4-FFF2-40B4-BE49-F238E27FC236}">
                <a16:creationId xmlns:a16="http://schemas.microsoft.com/office/drawing/2014/main" id="{676C7DDB-6C35-4FCD-AEAE-6B7A341D636F}"/>
              </a:ext>
            </a:extLst>
          </p:cNvPr>
          <p:cNvCxnSpPr>
            <a:cxnSpLocks/>
          </p:cNvCxnSpPr>
          <p:nvPr/>
        </p:nvCxnSpPr>
        <p:spPr>
          <a:xfrm>
            <a:off x="2025142" y="2559232"/>
            <a:ext cx="0" cy="781007"/>
          </a:xfrm>
          <a:prstGeom prst="straightConnector1">
            <a:avLst/>
          </a:prstGeom>
          <a:ln w="53975" cmpd="sng">
            <a:solidFill>
              <a:srgbClr val="0070C0"/>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BCEA126C-AD38-44A0-8B3A-D3086CE9AD5B}"/>
              </a:ext>
            </a:extLst>
          </p:cNvPr>
          <p:cNvSpPr txBox="1"/>
          <p:nvPr/>
        </p:nvSpPr>
        <p:spPr>
          <a:xfrm>
            <a:off x="1261015" y="1984349"/>
            <a:ext cx="1580838" cy="400110"/>
          </a:xfrm>
          <a:prstGeom prst="rect">
            <a:avLst/>
          </a:prstGeom>
          <a:solidFill>
            <a:schemeClr val="bg1"/>
          </a:solidFill>
        </p:spPr>
        <p:txBody>
          <a:bodyPr wrap="square" rtlCol="0">
            <a:spAutoFit/>
          </a:bodyPr>
          <a:lstStyle/>
          <a:p>
            <a:pPr algn="ctr"/>
            <a:r>
              <a:rPr lang="fr-FR" sz="1000" b="1" dirty="0"/>
              <a:t>Service public de l’orientation (SPO)</a:t>
            </a:r>
          </a:p>
        </p:txBody>
      </p:sp>
      <p:grpSp>
        <p:nvGrpSpPr>
          <p:cNvPr id="6" name="Grouper 85">
            <a:extLst>
              <a:ext uri="{FF2B5EF4-FFF2-40B4-BE49-F238E27FC236}">
                <a16:creationId xmlns:a16="http://schemas.microsoft.com/office/drawing/2014/main" id="{9D034005-46A5-453C-9991-FB121A1801C3}"/>
              </a:ext>
            </a:extLst>
          </p:cNvPr>
          <p:cNvGrpSpPr/>
          <p:nvPr/>
        </p:nvGrpSpPr>
        <p:grpSpPr>
          <a:xfrm>
            <a:off x="2946646" y="1857660"/>
            <a:ext cx="2370713" cy="1484088"/>
            <a:chOff x="2598402" y="2181383"/>
            <a:chExt cx="2305811" cy="986451"/>
          </a:xfrm>
        </p:grpSpPr>
        <p:cxnSp>
          <p:nvCxnSpPr>
            <p:cNvPr id="8" name="Connecteur droit avec flèche 7">
              <a:extLst>
                <a:ext uri="{FF2B5EF4-FFF2-40B4-BE49-F238E27FC236}">
                  <a16:creationId xmlns:a16="http://schemas.microsoft.com/office/drawing/2014/main" id="{39701479-C8EA-4B68-8837-20BF565CCCC5}"/>
                </a:ext>
              </a:extLst>
            </p:cNvPr>
            <p:cNvCxnSpPr>
              <a:cxnSpLocks/>
            </p:cNvCxnSpPr>
            <p:nvPr/>
          </p:nvCxnSpPr>
          <p:spPr>
            <a:xfrm>
              <a:off x="3695081" y="2551983"/>
              <a:ext cx="0" cy="615851"/>
            </a:xfrm>
            <a:prstGeom prst="straightConnector1">
              <a:avLst/>
            </a:prstGeom>
            <a:ln w="53975" cmpd="sng">
              <a:solidFill>
                <a:srgbClr val="0070C0"/>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8F819B5D-BF27-4B80-A539-EA81D921F913}"/>
                </a:ext>
              </a:extLst>
            </p:cNvPr>
            <p:cNvSpPr txBox="1"/>
            <p:nvPr/>
          </p:nvSpPr>
          <p:spPr>
            <a:xfrm>
              <a:off x="2598402" y="2181383"/>
              <a:ext cx="2305811" cy="265947"/>
            </a:xfrm>
            <a:prstGeom prst="rect">
              <a:avLst/>
            </a:prstGeom>
            <a:noFill/>
          </p:spPr>
          <p:txBody>
            <a:bodyPr wrap="square" rtlCol="0">
              <a:spAutoFit/>
            </a:bodyPr>
            <a:lstStyle/>
            <a:p>
              <a:pPr algn="ctr"/>
              <a:r>
                <a:rPr lang="fr-FR" sz="1000" b="1" dirty="0"/>
                <a:t>Loi relative à la formation professionnelle (SPRO)</a:t>
              </a:r>
            </a:p>
          </p:txBody>
        </p:sp>
      </p:grpSp>
      <p:sp>
        <p:nvSpPr>
          <p:cNvPr id="10" name="ZoneTexte 9">
            <a:extLst>
              <a:ext uri="{FF2B5EF4-FFF2-40B4-BE49-F238E27FC236}">
                <a16:creationId xmlns:a16="http://schemas.microsoft.com/office/drawing/2014/main" id="{BF0F53D0-2849-45C7-B858-78AD2C6057BA}"/>
              </a:ext>
            </a:extLst>
          </p:cNvPr>
          <p:cNvSpPr txBox="1"/>
          <p:nvPr/>
        </p:nvSpPr>
        <p:spPr>
          <a:xfrm>
            <a:off x="5385048" y="1988840"/>
            <a:ext cx="1898055" cy="553998"/>
          </a:xfrm>
          <a:prstGeom prst="rect">
            <a:avLst/>
          </a:prstGeom>
          <a:noFill/>
        </p:spPr>
        <p:txBody>
          <a:bodyPr wrap="square" rtlCol="0">
            <a:spAutoFit/>
          </a:bodyPr>
          <a:lstStyle/>
          <a:p>
            <a:pPr algn="ctr"/>
            <a:r>
              <a:rPr lang="fr-FR" sz="1000" b="1" dirty="0"/>
              <a:t>Loi pour la liberté de choisir son avenir professionnel</a:t>
            </a:r>
          </a:p>
        </p:txBody>
      </p:sp>
      <p:cxnSp>
        <p:nvCxnSpPr>
          <p:cNvPr id="11" name="Connecteur droit avec flèche 10">
            <a:extLst>
              <a:ext uri="{FF2B5EF4-FFF2-40B4-BE49-F238E27FC236}">
                <a16:creationId xmlns:a16="http://schemas.microsoft.com/office/drawing/2014/main" id="{F31CE7A3-3185-42A6-AEEE-D2DD189FB2A0}"/>
              </a:ext>
            </a:extLst>
          </p:cNvPr>
          <p:cNvCxnSpPr>
            <a:cxnSpLocks/>
          </p:cNvCxnSpPr>
          <p:nvPr/>
        </p:nvCxnSpPr>
        <p:spPr>
          <a:xfrm flipV="1">
            <a:off x="3411914" y="3873244"/>
            <a:ext cx="0" cy="1135861"/>
          </a:xfrm>
          <a:prstGeom prst="straightConnector1">
            <a:avLst/>
          </a:prstGeom>
          <a:ln w="53975" cmpd="sng">
            <a:solidFill>
              <a:schemeClr val="accent3">
                <a:lumMod val="75000"/>
              </a:schemeClr>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B0FC371-C7DA-4754-8F4D-43B238CD76CD}"/>
              </a:ext>
            </a:extLst>
          </p:cNvPr>
          <p:cNvSpPr txBox="1"/>
          <p:nvPr/>
        </p:nvSpPr>
        <p:spPr>
          <a:xfrm>
            <a:off x="2574411" y="5241394"/>
            <a:ext cx="1658509" cy="553998"/>
          </a:xfrm>
          <a:prstGeom prst="rect">
            <a:avLst/>
          </a:prstGeom>
          <a:solidFill>
            <a:schemeClr val="bg1"/>
          </a:solidFill>
        </p:spPr>
        <p:txBody>
          <a:bodyPr wrap="square" rtlCol="0">
            <a:spAutoFit/>
          </a:bodyPr>
          <a:lstStyle/>
          <a:p>
            <a:pPr algn="ctr"/>
            <a:r>
              <a:rPr lang="fr-FR" sz="1000" b="1" dirty="0"/>
              <a:t>Loi de refondation de l’école de la république  (PIIODMEP) </a:t>
            </a:r>
          </a:p>
        </p:txBody>
      </p:sp>
      <p:sp>
        <p:nvSpPr>
          <p:cNvPr id="13" name="ZoneTexte 12">
            <a:extLst>
              <a:ext uri="{FF2B5EF4-FFF2-40B4-BE49-F238E27FC236}">
                <a16:creationId xmlns:a16="http://schemas.microsoft.com/office/drawing/2014/main" id="{F18E356D-3F80-4311-97B0-64E37E72ABB6}"/>
              </a:ext>
            </a:extLst>
          </p:cNvPr>
          <p:cNvSpPr txBox="1"/>
          <p:nvPr/>
        </p:nvSpPr>
        <p:spPr>
          <a:xfrm>
            <a:off x="4132003" y="4809346"/>
            <a:ext cx="1152124" cy="246221"/>
          </a:xfrm>
          <a:prstGeom prst="rect">
            <a:avLst/>
          </a:prstGeom>
          <a:noFill/>
        </p:spPr>
        <p:txBody>
          <a:bodyPr wrap="square" rtlCol="0">
            <a:spAutoFit/>
          </a:bodyPr>
          <a:lstStyle/>
          <a:p>
            <a:pPr algn="ctr"/>
            <a:r>
              <a:rPr lang="fr-FR" sz="1000" b="1" dirty="0"/>
              <a:t>Parcours avenir</a:t>
            </a:r>
          </a:p>
        </p:txBody>
      </p:sp>
      <p:cxnSp>
        <p:nvCxnSpPr>
          <p:cNvPr id="14" name="Connecteur droit avec flèche 13">
            <a:extLst>
              <a:ext uri="{FF2B5EF4-FFF2-40B4-BE49-F238E27FC236}">
                <a16:creationId xmlns:a16="http://schemas.microsoft.com/office/drawing/2014/main" id="{3A5C2D01-4A69-4165-8E16-516B6607681C}"/>
              </a:ext>
            </a:extLst>
          </p:cNvPr>
          <p:cNvCxnSpPr>
            <a:cxnSpLocks/>
          </p:cNvCxnSpPr>
          <p:nvPr/>
        </p:nvCxnSpPr>
        <p:spPr>
          <a:xfrm flipV="1">
            <a:off x="4697322" y="3873242"/>
            <a:ext cx="11079" cy="705610"/>
          </a:xfrm>
          <a:prstGeom prst="straightConnector1">
            <a:avLst/>
          </a:prstGeom>
          <a:ln w="53975" cmpd="sng">
            <a:solidFill>
              <a:schemeClr val="accent3">
                <a:lumMod val="75000"/>
              </a:schemeClr>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056483FB-4DF3-42DA-8775-3FC077300658}"/>
              </a:ext>
            </a:extLst>
          </p:cNvPr>
          <p:cNvSpPr txBox="1"/>
          <p:nvPr/>
        </p:nvSpPr>
        <p:spPr>
          <a:xfrm>
            <a:off x="6465167" y="4493875"/>
            <a:ext cx="2592286" cy="630942"/>
          </a:xfrm>
          <a:prstGeom prst="rect">
            <a:avLst/>
          </a:prstGeom>
          <a:noFill/>
        </p:spPr>
        <p:txBody>
          <a:bodyPr wrap="square" rtlCol="0">
            <a:spAutoFit/>
          </a:bodyPr>
          <a:lstStyle/>
          <a:p>
            <a:pPr>
              <a:spcAft>
                <a:spcPts val="600"/>
              </a:spcAft>
            </a:pPr>
            <a:r>
              <a:rPr lang="fr-FR" sz="1000" b="1" dirty="0"/>
              <a:t>- Loi Ecole de la confiance (obligation de formation jusqu’à 18 ans)</a:t>
            </a:r>
          </a:p>
          <a:p>
            <a:r>
              <a:rPr lang="fr-FR" sz="1000" b="1" dirty="0"/>
              <a:t>- Transformation de la voie pro</a:t>
            </a:r>
          </a:p>
        </p:txBody>
      </p:sp>
      <p:grpSp>
        <p:nvGrpSpPr>
          <p:cNvPr id="16" name="Grouper 88">
            <a:extLst>
              <a:ext uri="{FF2B5EF4-FFF2-40B4-BE49-F238E27FC236}">
                <a16:creationId xmlns:a16="http://schemas.microsoft.com/office/drawing/2014/main" id="{946F35DF-B4DE-4D3D-96E7-30B03C86F4E8}"/>
              </a:ext>
            </a:extLst>
          </p:cNvPr>
          <p:cNvGrpSpPr/>
          <p:nvPr/>
        </p:nvGrpSpPr>
        <p:grpSpPr>
          <a:xfrm>
            <a:off x="4939672" y="3911881"/>
            <a:ext cx="3600391" cy="2325431"/>
            <a:chOff x="5269240" y="2003684"/>
            <a:chExt cx="6065889" cy="3796950"/>
          </a:xfrm>
        </p:grpSpPr>
        <p:cxnSp>
          <p:nvCxnSpPr>
            <p:cNvPr id="17" name="Connecteur droit avec flèche 16">
              <a:extLst>
                <a:ext uri="{FF2B5EF4-FFF2-40B4-BE49-F238E27FC236}">
                  <a16:creationId xmlns:a16="http://schemas.microsoft.com/office/drawing/2014/main" id="{D288505A-440A-40B5-AFB4-879D4666C5BE}"/>
                </a:ext>
              </a:extLst>
            </p:cNvPr>
            <p:cNvCxnSpPr>
              <a:cxnSpLocks/>
            </p:cNvCxnSpPr>
            <p:nvPr/>
          </p:nvCxnSpPr>
          <p:spPr>
            <a:xfrm flipH="1" flipV="1">
              <a:off x="7598181" y="2003684"/>
              <a:ext cx="20553" cy="2405969"/>
            </a:xfrm>
            <a:prstGeom prst="straightConnector1">
              <a:avLst/>
            </a:prstGeom>
            <a:ln w="53975" cmpd="sng">
              <a:solidFill>
                <a:schemeClr val="accent3">
                  <a:lumMod val="75000"/>
                </a:schemeClr>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74C32FDE-1AFF-489F-B6A0-82B01CACC39E}"/>
                </a:ext>
              </a:extLst>
            </p:cNvPr>
            <p:cNvSpPr txBox="1"/>
            <p:nvPr/>
          </p:nvSpPr>
          <p:spPr>
            <a:xfrm>
              <a:off x="5269240" y="4644802"/>
              <a:ext cx="6065889" cy="1155832"/>
            </a:xfrm>
            <a:prstGeom prst="rect">
              <a:avLst/>
            </a:prstGeom>
            <a:noFill/>
          </p:spPr>
          <p:txBody>
            <a:bodyPr wrap="square" rtlCol="0">
              <a:spAutoFit/>
            </a:bodyPr>
            <a:lstStyle/>
            <a:p>
              <a:pPr>
                <a:spcAft>
                  <a:spcPts val="600"/>
                </a:spcAft>
              </a:pPr>
              <a:r>
                <a:rPr lang="fr-FR" sz="1000" b="1" dirty="0"/>
                <a:t>- Loi Orientation et Réussite des Etudiants (</a:t>
              </a:r>
              <a:r>
                <a:rPr lang="fr-FR" sz="1000" b="1" dirty="0" err="1"/>
                <a:t>Parcoursup</a:t>
              </a:r>
              <a:r>
                <a:rPr lang="fr-FR" sz="1000" b="1" dirty="0"/>
                <a:t>)</a:t>
              </a:r>
            </a:p>
            <a:p>
              <a:pPr>
                <a:spcAft>
                  <a:spcPts val="600"/>
                </a:spcAft>
              </a:pPr>
              <a:r>
                <a:rPr lang="fr-FR" sz="1000" b="1" dirty="0"/>
                <a:t>- Arrêté Licence</a:t>
              </a:r>
            </a:p>
            <a:p>
              <a:r>
                <a:rPr lang="fr-FR" sz="1000" b="1" dirty="0"/>
                <a:t>- Réforme du lycée (54h)</a:t>
              </a:r>
            </a:p>
          </p:txBody>
        </p:sp>
      </p:grpSp>
      <p:graphicFrame>
        <p:nvGraphicFramePr>
          <p:cNvPr id="19" name="Diagramme 18">
            <a:extLst>
              <a:ext uri="{FF2B5EF4-FFF2-40B4-BE49-F238E27FC236}">
                <a16:creationId xmlns:a16="http://schemas.microsoft.com/office/drawing/2014/main" id="{F1CF5B4B-A441-44DE-B260-B55AFC428019}"/>
              </a:ext>
            </a:extLst>
          </p:cNvPr>
          <p:cNvGraphicFramePr/>
          <p:nvPr>
            <p:extLst>
              <p:ext uri="{D42A27DB-BD31-4B8C-83A1-F6EECF244321}">
                <p14:modId xmlns:p14="http://schemas.microsoft.com/office/powerpoint/2010/main" val="3199378688"/>
              </p:ext>
            </p:extLst>
          </p:nvPr>
        </p:nvGraphicFramePr>
        <p:xfrm>
          <a:off x="776550" y="2764763"/>
          <a:ext cx="8208892" cy="1548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ZoneTexte 19">
            <a:extLst>
              <a:ext uri="{FF2B5EF4-FFF2-40B4-BE49-F238E27FC236}">
                <a16:creationId xmlns:a16="http://schemas.microsoft.com/office/drawing/2014/main" id="{94D2A885-F36A-4A2D-9C6F-2A3F93FBA332}"/>
              </a:ext>
            </a:extLst>
          </p:cNvPr>
          <p:cNvSpPr txBox="1"/>
          <p:nvPr/>
        </p:nvSpPr>
        <p:spPr>
          <a:xfrm>
            <a:off x="1794890" y="3485763"/>
            <a:ext cx="513089" cy="276999"/>
          </a:xfrm>
          <a:prstGeom prst="rect">
            <a:avLst/>
          </a:prstGeom>
          <a:solidFill>
            <a:srgbClr val="002060"/>
          </a:solidFill>
        </p:spPr>
        <p:txBody>
          <a:bodyPr wrap="none" rtlCol="0">
            <a:spAutoFit/>
          </a:bodyPr>
          <a:lstStyle/>
          <a:p>
            <a:r>
              <a:rPr lang="fr-FR" sz="1200" dirty="0">
                <a:solidFill>
                  <a:schemeClr val="bg1"/>
                </a:solidFill>
                <a:latin typeface="Roboto" pitchFamily="2" charset="0"/>
                <a:ea typeface="Roboto" pitchFamily="2" charset="0"/>
              </a:rPr>
              <a:t>2011</a:t>
            </a:r>
          </a:p>
        </p:txBody>
      </p:sp>
      <p:sp>
        <p:nvSpPr>
          <p:cNvPr id="21" name="ZoneTexte 20">
            <a:extLst>
              <a:ext uri="{FF2B5EF4-FFF2-40B4-BE49-F238E27FC236}">
                <a16:creationId xmlns:a16="http://schemas.microsoft.com/office/drawing/2014/main" id="{4F640286-BDB3-4E93-AAC2-8B497E185870}"/>
              </a:ext>
            </a:extLst>
          </p:cNvPr>
          <p:cNvSpPr txBox="1"/>
          <p:nvPr/>
        </p:nvSpPr>
        <p:spPr>
          <a:xfrm>
            <a:off x="3807981" y="3485763"/>
            <a:ext cx="524503" cy="276999"/>
          </a:xfrm>
          <a:prstGeom prst="rect">
            <a:avLst/>
          </a:prstGeom>
          <a:solidFill>
            <a:srgbClr val="002060"/>
          </a:solidFill>
        </p:spPr>
        <p:txBody>
          <a:bodyPr wrap="none" rtlCol="0">
            <a:spAutoFit/>
          </a:bodyPr>
          <a:lstStyle/>
          <a:p>
            <a:r>
              <a:rPr lang="fr-FR" sz="1200" dirty="0">
                <a:solidFill>
                  <a:schemeClr val="bg1"/>
                </a:solidFill>
                <a:latin typeface="Roboto" pitchFamily="2" charset="0"/>
                <a:ea typeface="Roboto" pitchFamily="2" charset="0"/>
              </a:rPr>
              <a:t>2014</a:t>
            </a:r>
          </a:p>
        </p:txBody>
      </p:sp>
      <p:sp>
        <p:nvSpPr>
          <p:cNvPr id="22" name="ZoneTexte 21">
            <a:extLst>
              <a:ext uri="{FF2B5EF4-FFF2-40B4-BE49-F238E27FC236}">
                <a16:creationId xmlns:a16="http://schemas.microsoft.com/office/drawing/2014/main" id="{4B0D94D6-0B48-4A56-B2C3-848A27D26469}"/>
              </a:ext>
            </a:extLst>
          </p:cNvPr>
          <p:cNvSpPr txBox="1"/>
          <p:nvPr/>
        </p:nvSpPr>
        <p:spPr>
          <a:xfrm>
            <a:off x="4476691" y="3485763"/>
            <a:ext cx="524503" cy="276999"/>
          </a:xfrm>
          <a:prstGeom prst="rect">
            <a:avLst/>
          </a:prstGeom>
          <a:solidFill>
            <a:srgbClr val="002060"/>
          </a:solidFill>
        </p:spPr>
        <p:txBody>
          <a:bodyPr wrap="none" rtlCol="0">
            <a:spAutoFit/>
          </a:bodyPr>
          <a:lstStyle/>
          <a:p>
            <a:r>
              <a:rPr lang="fr-FR" sz="1200" dirty="0">
                <a:solidFill>
                  <a:schemeClr val="bg1"/>
                </a:solidFill>
                <a:latin typeface="Roboto" pitchFamily="2" charset="0"/>
                <a:ea typeface="Roboto" pitchFamily="2" charset="0"/>
              </a:rPr>
              <a:t>2015</a:t>
            </a:r>
          </a:p>
        </p:txBody>
      </p:sp>
      <p:sp>
        <p:nvSpPr>
          <p:cNvPr id="23" name="ZoneTexte 22">
            <a:extLst>
              <a:ext uri="{FF2B5EF4-FFF2-40B4-BE49-F238E27FC236}">
                <a16:creationId xmlns:a16="http://schemas.microsoft.com/office/drawing/2014/main" id="{D7E4E2B8-40A9-44B5-B4D9-E145D301440D}"/>
              </a:ext>
            </a:extLst>
          </p:cNvPr>
          <p:cNvSpPr txBox="1"/>
          <p:nvPr/>
        </p:nvSpPr>
        <p:spPr>
          <a:xfrm>
            <a:off x="6071956" y="3485763"/>
            <a:ext cx="524503" cy="276999"/>
          </a:xfrm>
          <a:prstGeom prst="rect">
            <a:avLst/>
          </a:prstGeom>
          <a:solidFill>
            <a:srgbClr val="002060"/>
          </a:solidFill>
        </p:spPr>
        <p:txBody>
          <a:bodyPr wrap="none" rtlCol="0">
            <a:spAutoFit/>
          </a:bodyPr>
          <a:lstStyle/>
          <a:p>
            <a:r>
              <a:rPr lang="fr-FR" sz="1200" dirty="0">
                <a:solidFill>
                  <a:schemeClr val="bg1"/>
                </a:solidFill>
                <a:latin typeface="Roboto" pitchFamily="2" charset="0"/>
                <a:ea typeface="Roboto" pitchFamily="2" charset="0"/>
              </a:rPr>
              <a:t>2018</a:t>
            </a:r>
          </a:p>
        </p:txBody>
      </p:sp>
      <p:sp>
        <p:nvSpPr>
          <p:cNvPr id="24" name="ZoneTexte 23">
            <a:extLst>
              <a:ext uri="{FF2B5EF4-FFF2-40B4-BE49-F238E27FC236}">
                <a16:creationId xmlns:a16="http://schemas.microsoft.com/office/drawing/2014/main" id="{4881687D-92DB-4A7D-B6C2-296DE3CB974B}"/>
              </a:ext>
            </a:extLst>
          </p:cNvPr>
          <p:cNvSpPr txBox="1"/>
          <p:nvPr/>
        </p:nvSpPr>
        <p:spPr>
          <a:xfrm>
            <a:off x="6772864" y="3485763"/>
            <a:ext cx="524503" cy="276999"/>
          </a:xfrm>
          <a:prstGeom prst="rect">
            <a:avLst/>
          </a:prstGeom>
          <a:solidFill>
            <a:srgbClr val="002060"/>
          </a:solidFill>
        </p:spPr>
        <p:txBody>
          <a:bodyPr wrap="none" rtlCol="0">
            <a:spAutoFit/>
          </a:bodyPr>
          <a:lstStyle/>
          <a:p>
            <a:r>
              <a:rPr lang="fr-FR" sz="1200" dirty="0">
                <a:solidFill>
                  <a:schemeClr val="bg1"/>
                </a:solidFill>
                <a:latin typeface="Roboto" pitchFamily="2" charset="0"/>
                <a:ea typeface="Roboto" pitchFamily="2" charset="0"/>
              </a:rPr>
              <a:t>2019</a:t>
            </a:r>
          </a:p>
        </p:txBody>
      </p:sp>
      <p:sp>
        <p:nvSpPr>
          <p:cNvPr id="25" name="ZoneTexte 24">
            <a:extLst>
              <a:ext uri="{FF2B5EF4-FFF2-40B4-BE49-F238E27FC236}">
                <a16:creationId xmlns:a16="http://schemas.microsoft.com/office/drawing/2014/main" id="{F7C6A574-6195-497A-B787-91C8CF0A169F}"/>
              </a:ext>
            </a:extLst>
          </p:cNvPr>
          <p:cNvSpPr txBox="1"/>
          <p:nvPr/>
        </p:nvSpPr>
        <p:spPr>
          <a:xfrm>
            <a:off x="3147621" y="3485763"/>
            <a:ext cx="524503" cy="276999"/>
          </a:xfrm>
          <a:prstGeom prst="rect">
            <a:avLst/>
          </a:prstGeom>
          <a:solidFill>
            <a:srgbClr val="002060"/>
          </a:solidFill>
        </p:spPr>
        <p:txBody>
          <a:bodyPr wrap="none" rtlCol="0">
            <a:spAutoFit/>
          </a:bodyPr>
          <a:lstStyle/>
          <a:p>
            <a:r>
              <a:rPr lang="fr-FR" sz="1200" dirty="0">
                <a:solidFill>
                  <a:schemeClr val="bg1"/>
                </a:solidFill>
                <a:latin typeface="Roboto" pitchFamily="2" charset="0"/>
                <a:ea typeface="Roboto" pitchFamily="2" charset="0"/>
              </a:rPr>
              <a:t>2013</a:t>
            </a:r>
          </a:p>
        </p:txBody>
      </p:sp>
      <p:cxnSp>
        <p:nvCxnSpPr>
          <p:cNvPr id="26" name="Connecteur droit avec flèche 25">
            <a:extLst>
              <a:ext uri="{FF2B5EF4-FFF2-40B4-BE49-F238E27FC236}">
                <a16:creationId xmlns:a16="http://schemas.microsoft.com/office/drawing/2014/main" id="{53AF9204-AF01-431A-97E9-D4DB2E14167D}"/>
              </a:ext>
            </a:extLst>
          </p:cNvPr>
          <p:cNvCxnSpPr>
            <a:cxnSpLocks/>
          </p:cNvCxnSpPr>
          <p:nvPr/>
        </p:nvCxnSpPr>
        <p:spPr>
          <a:xfrm>
            <a:off x="6308256" y="2708920"/>
            <a:ext cx="0" cy="648072"/>
          </a:xfrm>
          <a:prstGeom prst="straightConnector1">
            <a:avLst/>
          </a:prstGeom>
          <a:ln w="53975" cmpd="sng">
            <a:solidFill>
              <a:srgbClr val="0070C0"/>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449FEE77-1CA4-4C05-867C-2899949AFC9B}"/>
              </a:ext>
            </a:extLst>
          </p:cNvPr>
          <p:cNvCxnSpPr>
            <a:cxnSpLocks/>
          </p:cNvCxnSpPr>
          <p:nvPr/>
        </p:nvCxnSpPr>
        <p:spPr>
          <a:xfrm flipV="1">
            <a:off x="7041232" y="3911881"/>
            <a:ext cx="0" cy="418812"/>
          </a:xfrm>
          <a:prstGeom prst="straightConnector1">
            <a:avLst/>
          </a:prstGeom>
          <a:ln w="53975" cmpd="sng">
            <a:solidFill>
              <a:schemeClr val="accent3">
                <a:lumMod val="75000"/>
              </a:schemeClr>
            </a:solidFill>
            <a:prstDash val="sysDot"/>
            <a:headEnd type="oval" w="lg" len="lg"/>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5083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01DBCD0-F26B-4563-B3E3-A3D982CF3AF2}"/>
              </a:ext>
            </a:extLst>
          </p:cNvPr>
          <p:cNvSpPr>
            <a:spLocks noGrp="1"/>
          </p:cNvSpPr>
          <p:nvPr>
            <p:ph idx="1"/>
          </p:nvPr>
        </p:nvSpPr>
        <p:spPr>
          <a:xfrm>
            <a:off x="390000" y="1340768"/>
            <a:ext cx="9126000" cy="4956344"/>
          </a:xfrm>
        </p:spPr>
        <p:txBody>
          <a:bodyPr/>
          <a:lstStyle/>
          <a:p>
            <a:r>
              <a:rPr lang="fr-FR" sz="2600" b="1" dirty="0">
                <a:latin typeface="Arial" panose="020B0604020202020204" pitchFamily="34" charset="0"/>
                <a:cs typeface="Arial" panose="020B0604020202020204" pitchFamily="34" charset="0"/>
              </a:rPr>
              <a:t>1.</a:t>
            </a:r>
            <a:r>
              <a:rPr lang="fr-FR" sz="2000" b="1" dirty="0">
                <a:latin typeface="Arial" panose="020B0604020202020204" pitchFamily="34" charset="0"/>
                <a:cs typeface="Arial" panose="020B0604020202020204" pitchFamily="34" charset="0"/>
              </a:rPr>
              <a:t>2</a:t>
            </a:r>
            <a:r>
              <a:rPr lang="fr-FR" sz="2600" b="1" dirty="0">
                <a:latin typeface="Arial" panose="020B0604020202020204" pitchFamily="34" charset="0"/>
                <a:cs typeface="Arial" panose="020B0604020202020204" pitchFamily="34" charset="0"/>
              </a:rPr>
              <a:t> Le rôle des régions en matière d'information </a:t>
            </a:r>
          </a:p>
          <a:p>
            <a:r>
              <a:rPr lang="fr-FR" sz="2200" dirty="0">
                <a:solidFill>
                  <a:srgbClr val="0033C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Loi pour la liberté de choisir son avenir professionnel </a:t>
            </a:r>
            <a:r>
              <a:rPr lang="fr-FR" sz="2200" dirty="0">
                <a:latin typeface="Arial" panose="020B0604020202020204" pitchFamily="34" charset="0"/>
                <a:cs typeface="Arial" panose="020B0604020202020204" pitchFamily="34" charset="0"/>
              </a:rPr>
              <a:t>- septembre 2018</a:t>
            </a:r>
          </a:p>
          <a:p>
            <a:r>
              <a:rPr lang="fr-FR" sz="2200" dirty="0">
                <a:latin typeface="Arial" panose="020B0604020202020204" pitchFamily="34" charset="0"/>
                <a:cs typeface="Arial" panose="020B0604020202020204" pitchFamily="34" charset="0"/>
              </a:rPr>
              <a:t>Les </a:t>
            </a:r>
            <a:r>
              <a:rPr lang="fr-FR" sz="2200" b="1" dirty="0">
                <a:latin typeface="Arial" panose="020B0604020202020204" pitchFamily="34" charset="0"/>
                <a:cs typeface="Arial" panose="020B0604020202020204" pitchFamily="34" charset="0"/>
              </a:rPr>
              <a:t>régions</a:t>
            </a:r>
            <a:r>
              <a:rPr lang="fr-FR" sz="2200" dirty="0">
                <a:latin typeface="Arial" panose="020B0604020202020204" pitchFamily="34" charset="0"/>
                <a:cs typeface="Arial" panose="020B0604020202020204" pitchFamily="34" charset="0"/>
              </a:rPr>
              <a:t> se voient confier la responsabilité de l'information sur les métiers et les formations auprès des élèves, apprentis et étudiants :</a:t>
            </a:r>
          </a:p>
          <a:p>
            <a:pPr marL="342900" indent="-342900">
              <a:buFont typeface="Wingdings" panose="05000000000000000000" pitchFamily="2" charset="2"/>
              <a:buChar char="ü"/>
            </a:pPr>
            <a:r>
              <a:rPr lang="fr-FR" sz="2200" dirty="0">
                <a:latin typeface="Arial" panose="020B0604020202020204" pitchFamily="34" charset="0"/>
                <a:cs typeface="Arial" panose="020B0604020202020204" pitchFamily="34" charset="0"/>
              </a:rPr>
              <a:t>organisent des actions dans les établissements, en coordination avec les équipes éducatives </a:t>
            </a:r>
          </a:p>
          <a:p>
            <a:pPr marL="342900" indent="-342900">
              <a:buFont typeface="Wingdings" panose="05000000000000000000" pitchFamily="2" charset="2"/>
              <a:buChar char="ü"/>
            </a:pPr>
            <a:r>
              <a:rPr lang="fr-FR" sz="2200" dirty="0">
                <a:latin typeface="Arial" panose="020B0604020202020204" pitchFamily="34" charset="0"/>
                <a:cs typeface="Arial" panose="020B0604020202020204" pitchFamily="34" charset="0"/>
              </a:rPr>
              <a:t>élaborent et diffusent de la documentation de portée régionale</a:t>
            </a:r>
          </a:p>
          <a:p>
            <a:endParaRPr lang="fr-FR" sz="2200" dirty="0">
              <a:latin typeface="Arial" panose="020B0604020202020204" pitchFamily="34" charset="0"/>
              <a:cs typeface="Arial" panose="020B0604020202020204" pitchFamily="34" charset="0"/>
            </a:endParaRPr>
          </a:p>
          <a:p>
            <a:r>
              <a:rPr lang="fr-FR" sz="2200" b="1" dirty="0">
                <a:latin typeface="Arial" panose="020B0604020202020204" pitchFamily="34" charset="0"/>
                <a:cs typeface="Arial" panose="020B0604020202020204" pitchFamily="34" charset="0"/>
              </a:rPr>
              <a:t>L’État :</a:t>
            </a:r>
          </a:p>
          <a:p>
            <a:pPr marL="342900" indent="-342900">
              <a:buFont typeface="Wingdings" panose="05000000000000000000" pitchFamily="2" charset="2"/>
              <a:buChar char="ü"/>
            </a:pPr>
            <a:r>
              <a:rPr lang="fr-FR" sz="2200" dirty="0">
                <a:latin typeface="Arial" panose="020B0604020202020204" pitchFamily="34" charset="0"/>
                <a:cs typeface="Arial" panose="020B0604020202020204" pitchFamily="34" charset="0"/>
              </a:rPr>
              <a:t>définit la politique d’orientation des élèves et des étudiants</a:t>
            </a:r>
          </a:p>
          <a:p>
            <a:pPr marL="342900" indent="-342900">
              <a:buFont typeface="Wingdings" panose="05000000000000000000" pitchFamily="2" charset="2"/>
              <a:buChar char="ü"/>
            </a:pPr>
            <a:r>
              <a:rPr lang="fr-FR" sz="2200" dirty="0">
                <a:latin typeface="Arial" panose="020B0604020202020204" pitchFamily="34" charset="0"/>
                <a:cs typeface="Arial" panose="020B0604020202020204" pitchFamily="34" charset="0"/>
              </a:rPr>
              <a:t>est responsable des décisions d’orientation et d’affectation des élèves</a:t>
            </a:r>
          </a:p>
          <a:p>
            <a:pPr marL="342900" indent="-342900">
              <a:buFont typeface="Wingdings" panose="05000000000000000000" pitchFamily="2" charset="2"/>
              <a:buChar char="ü"/>
            </a:pPr>
            <a:r>
              <a:rPr lang="fr-FR" sz="2200" dirty="0">
                <a:latin typeface="Arial" panose="020B0604020202020204" pitchFamily="34" charset="0"/>
                <a:cs typeface="Arial" panose="020B0604020202020204" pitchFamily="34" charset="0"/>
              </a:rPr>
              <a:t>accompagne les élèves et les étudiants dans leurs choix d’orientation.</a:t>
            </a:r>
          </a:p>
          <a:p>
            <a:endParaRPr lang="fr-FR" sz="2400" dirty="0"/>
          </a:p>
        </p:txBody>
      </p:sp>
      <p:sp>
        <p:nvSpPr>
          <p:cNvPr id="7" name="Titre 1">
            <a:extLst>
              <a:ext uri="{FF2B5EF4-FFF2-40B4-BE49-F238E27FC236}">
                <a16:creationId xmlns:a16="http://schemas.microsoft.com/office/drawing/2014/main" id="{9212EAD7-7BA4-4492-8587-252E0CFFFB48}"/>
              </a:ext>
            </a:extLst>
          </p:cNvPr>
          <p:cNvSpPr txBox="1">
            <a:spLocks/>
          </p:cNvSpPr>
          <p:nvPr/>
        </p:nvSpPr>
        <p:spPr bwMode="gray">
          <a:xfrm>
            <a:off x="16454" y="548533"/>
            <a:ext cx="9905999" cy="576211"/>
          </a:xfrm>
          <a:prstGeom prst="rect">
            <a:avLst/>
          </a:prstGeom>
        </p:spPr>
        <p:txBody>
          <a:bodyPr vert="horz" lIns="0" tIns="0" rIns="0" bIns="0" rtlCol="0" anchor="t" anchorCtr="0">
            <a:noAutofit/>
          </a:bodyPr>
          <a:lst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a:lstStyle>
          <a:p>
            <a:pPr marL="514350" indent="-514350" algn="ctr">
              <a:spcAft>
                <a:spcPts val="600"/>
              </a:spcAft>
              <a:buAutoNum type="arabicPeriod"/>
            </a:pPr>
            <a:r>
              <a:rPr lang="fr-FR" sz="2800" dirty="0">
                <a:latin typeface="Arial" panose="020B0604020202020204" pitchFamily="34" charset="0"/>
                <a:cs typeface="Arial" panose="020B0604020202020204" pitchFamily="34" charset="0"/>
              </a:rPr>
              <a:t>Cadrage politique de l’orientation</a:t>
            </a:r>
          </a:p>
          <a:p>
            <a:pPr algn="ctr">
              <a:spcAft>
                <a:spcPts val="600"/>
              </a:spcAft>
            </a:pPr>
            <a:br>
              <a:rPr lang="fr-FR" sz="2400" dirty="0">
                <a:latin typeface="Arial" panose="020B0604020202020204" pitchFamily="34" charset="0"/>
                <a:cs typeface="Arial" panose="020B0604020202020204" pitchFamily="34" charset="0"/>
              </a:rPr>
            </a:br>
            <a:br>
              <a:rPr lang="fr-FR" dirty="0"/>
            </a:br>
            <a:endParaRPr lang="fr-FR" dirty="0"/>
          </a:p>
        </p:txBody>
      </p:sp>
    </p:spTree>
    <p:extLst>
      <p:ext uri="{BB962C8B-B14F-4D97-AF65-F5344CB8AC3E}">
        <p14:creationId xmlns:p14="http://schemas.microsoft.com/office/powerpoint/2010/main" val="275143990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36EDF-C164-4ED2-8929-8A4DCDB48C40}"/>
              </a:ext>
            </a:extLst>
          </p:cNvPr>
          <p:cNvSpPr>
            <a:spLocks noGrp="1"/>
          </p:cNvSpPr>
          <p:nvPr>
            <p:ph type="title"/>
          </p:nvPr>
        </p:nvSpPr>
        <p:spPr>
          <a:xfrm>
            <a:off x="16454" y="548533"/>
            <a:ext cx="9905999" cy="864244"/>
          </a:xfrm>
        </p:spPr>
        <p:txBody>
          <a:bodyPr/>
          <a:lstStyle/>
          <a:p>
            <a:pPr algn="ctr">
              <a:spcAft>
                <a:spcPts val="600"/>
              </a:spcAft>
            </a:pPr>
            <a:br>
              <a:rPr lang="fr-FR" sz="2800" dirty="0">
                <a:latin typeface="Arial" panose="020B0604020202020204" pitchFamily="34" charset="0"/>
                <a:cs typeface="Arial" panose="020B0604020202020204" pitchFamily="34" charset="0"/>
              </a:rPr>
            </a:br>
            <a:br>
              <a:rPr lang="fr-FR" sz="2400" dirty="0"/>
            </a:br>
            <a:br>
              <a:rPr lang="fr-FR" sz="2400" dirty="0"/>
            </a:br>
            <a:br>
              <a:rPr lang="fr-FR" dirty="0"/>
            </a:br>
            <a:endParaRPr lang="fr-FR" dirty="0"/>
          </a:p>
        </p:txBody>
      </p:sp>
      <p:sp>
        <p:nvSpPr>
          <p:cNvPr id="3" name="Espace réservé du contenu 2">
            <a:extLst>
              <a:ext uri="{FF2B5EF4-FFF2-40B4-BE49-F238E27FC236}">
                <a16:creationId xmlns:a16="http://schemas.microsoft.com/office/drawing/2014/main" id="{3B1A5330-58CC-4234-BF5B-351579FB4BD9}"/>
              </a:ext>
            </a:extLst>
          </p:cNvPr>
          <p:cNvSpPr>
            <a:spLocks noGrp="1"/>
          </p:cNvSpPr>
          <p:nvPr>
            <p:ph idx="1"/>
          </p:nvPr>
        </p:nvSpPr>
        <p:spPr>
          <a:xfrm>
            <a:off x="406453" y="1484784"/>
            <a:ext cx="9126000" cy="4752154"/>
          </a:xfrm>
        </p:spPr>
        <p:txBody>
          <a:bodyPr/>
          <a:lstStyle/>
          <a:p>
            <a:pPr>
              <a:spcAft>
                <a:spcPts val="600"/>
              </a:spcAft>
            </a:pPr>
            <a:r>
              <a:rPr lang="fr-FR" sz="2400" b="1" dirty="0">
                <a:latin typeface="Arial" panose="020B0604020202020204" pitchFamily="34" charset="0"/>
                <a:cs typeface="Arial" panose="020B0604020202020204" pitchFamily="34" charset="0"/>
              </a:rPr>
              <a:t>1.</a:t>
            </a:r>
            <a:r>
              <a:rPr lang="fr-FR" sz="1800" b="1" dirty="0">
                <a:latin typeface="Arial" panose="020B0604020202020204" pitchFamily="34" charset="0"/>
                <a:cs typeface="Arial" panose="020B0604020202020204" pitchFamily="34" charset="0"/>
              </a:rPr>
              <a:t>3  </a:t>
            </a:r>
            <a:r>
              <a:rPr lang="fr-FR" sz="2600" b="1" dirty="0">
                <a:latin typeface="Arial" panose="020B0604020202020204" pitchFamily="34" charset="0"/>
                <a:cs typeface="Arial" panose="020B0604020202020204" pitchFamily="34" charset="0"/>
              </a:rPr>
              <a:t>Le Parcours Avenir  </a:t>
            </a:r>
            <a:r>
              <a:rPr lang="fr-FR" sz="2400" b="1" dirty="0">
                <a:latin typeface="Arial" panose="020B0604020202020204" pitchFamily="34" charset="0"/>
                <a:cs typeface="Arial" panose="020B0604020202020204" pitchFamily="34" charset="0"/>
              </a:rPr>
              <a:t>(</a:t>
            </a:r>
            <a:r>
              <a:rPr lang="fr-FR" sz="2400" dirty="0">
                <a:solidFill>
                  <a:srgbClr val="0033CC"/>
                </a:solidFill>
                <a:hlinkClick r:id="rId3">
                  <a:extLst>
                    <a:ext uri="{A12FA001-AC4F-418D-AE19-62706E023703}">
                      <ahyp:hlinkClr xmlns:ahyp="http://schemas.microsoft.com/office/drawing/2018/hyperlinkcolor" val="tx"/>
                    </a:ext>
                  </a:extLst>
                </a:hlinkClick>
              </a:rPr>
              <a:t>Arrêté du 1er juillet 2015</a:t>
            </a:r>
            <a:r>
              <a:rPr lang="fr-FR" sz="2400" dirty="0"/>
              <a:t>)</a:t>
            </a:r>
          </a:p>
          <a:p>
            <a:pPr>
              <a:spcAft>
                <a:spcPts val="600"/>
              </a:spcAft>
            </a:pPr>
            <a:endParaRPr lang="fr-FR" sz="2400" b="1"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ü"/>
            </a:pPr>
            <a:r>
              <a:rPr lang="fr-FR" sz="2200" dirty="0">
                <a:latin typeface="Arial" panose="020B0604020202020204" pitchFamily="34" charset="0"/>
                <a:cs typeface="Arial" panose="020B0604020202020204" pitchFamily="34" charset="0"/>
              </a:rPr>
              <a:t>3 objectifs :</a:t>
            </a:r>
          </a:p>
          <a:p>
            <a:pPr marL="537744" lvl="1" indent="-285750">
              <a:spcBef>
                <a:spcPts val="0"/>
              </a:spcBef>
              <a:spcAft>
                <a:spcPts val="0"/>
              </a:spcAft>
              <a:buFontTx/>
              <a:buChar char="-"/>
            </a:pPr>
            <a:r>
              <a:rPr lang="fr-FR" sz="2200" b="1" dirty="0">
                <a:latin typeface="Arial" panose="020B0604020202020204" pitchFamily="34" charset="0"/>
                <a:cs typeface="Arial" panose="020B0604020202020204" pitchFamily="34" charset="0"/>
              </a:rPr>
              <a:t>découvrir le monde économique et professionnel </a:t>
            </a:r>
          </a:p>
          <a:p>
            <a:pPr marL="537744" lvl="1" indent="-285750">
              <a:spcBef>
                <a:spcPts val="0"/>
              </a:spcBef>
              <a:spcAft>
                <a:spcPts val="0"/>
              </a:spcAft>
              <a:buFontTx/>
              <a:buChar char="-"/>
            </a:pPr>
            <a:r>
              <a:rPr lang="fr-FR" sz="2200" b="1" dirty="0">
                <a:latin typeface="Arial" panose="020B0604020202020204" pitchFamily="34" charset="0"/>
                <a:cs typeface="Arial" panose="020B0604020202020204" pitchFamily="34" charset="0"/>
              </a:rPr>
              <a:t>développer le sens de l’engagement et de l’initiative </a:t>
            </a:r>
            <a:endParaRPr lang="fr-FR" sz="2200" dirty="0">
              <a:latin typeface="Arial" panose="020B0604020202020204" pitchFamily="34" charset="0"/>
              <a:cs typeface="Arial" panose="020B0604020202020204" pitchFamily="34" charset="0"/>
            </a:endParaRPr>
          </a:p>
          <a:p>
            <a:pPr marL="537744" lvl="1" indent="-285750">
              <a:spcBef>
                <a:spcPts val="0"/>
              </a:spcBef>
              <a:spcAft>
                <a:spcPts val="1200"/>
              </a:spcAft>
              <a:buFontTx/>
              <a:buChar char="-"/>
            </a:pPr>
            <a:r>
              <a:rPr lang="fr-FR" sz="2200" b="1" dirty="0">
                <a:latin typeface="Arial" panose="020B0604020202020204" pitchFamily="34" charset="0"/>
                <a:cs typeface="Arial" panose="020B0604020202020204" pitchFamily="34" charset="0"/>
              </a:rPr>
              <a:t>élaborer son projet d’orientation scolaire et professionnel</a:t>
            </a:r>
            <a:endParaRPr lang="fr-FR" sz="2200" dirty="0">
              <a:latin typeface="Arial" panose="020B0604020202020204" pitchFamily="34" charset="0"/>
              <a:cs typeface="Arial" panose="020B0604020202020204" pitchFamily="34" charset="0"/>
            </a:endParaRPr>
          </a:p>
          <a:p>
            <a:pPr marL="285750" indent="-285750">
              <a:spcAft>
                <a:spcPts val="1200"/>
              </a:spcAft>
              <a:buFont typeface="Wingdings" panose="05000000000000000000" pitchFamily="2" charset="2"/>
              <a:buChar char="ü"/>
            </a:pPr>
            <a:r>
              <a:rPr lang="fr-FR" sz="2200" dirty="0">
                <a:latin typeface="Arial" panose="020B0604020202020204" pitchFamily="34" charset="0"/>
                <a:cs typeface="Arial" panose="020B0604020202020204" pitchFamily="34" charset="0"/>
              </a:rPr>
              <a:t>Tous les élèves de la 6</a:t>
            </a:r>
            <a:r>
              <a:rPr lang="fr-FR" sz="2200" baseline="30000" dirty="0">
                <a:latin typeface="Arial" panose="020B0604020202020204" pitchFamily="34" charset="0"/>
                <a:cs typeface="Arial" panose="020B0604020202020204" pitchFamily="34" charset="0"/>
              </a:rPr>
              <a:t>ème</a:t>
            </a:r>
            <a:r>
              <a:rPr lang="fr-FR" sz="2200" dirty="0">
                <a:latin typeface="Arial" panose="020B0604020202020204" pitchFamily="34" charset="0"/>
                <a:cs typeface="Arial" panose="020B0604020202020204" pitchFamily="34" charset="0"/>
              </a:rPr>
              <a:t> à la terminale</a:t>
            </a:r>
          </a:p>
          <a:p>
            <a:pPr marL="285750" indent="-285750">
              <a:spcAft>
                <a:spcPts val="1200"/>
              </a:spcAft>
              <a:buFont typeface="Wingdings" panose="05000000000000000000" pitchFamily="2" charset="2"/>
              <a:buChar char="ü"/>
            </a:pPr>
            <a:r>
              <a:rPr lang="fr-FR" sz="2200" dirty="0">
                <a:latin typeface="Arial" panose="020B0604020202020204" pitchFamily="34" charset="0"/>
                <a:cs typeface="Arial" panose="020B0604020202020204" pitchFamily="34" charset="0"/>
              </a:rPr>
              <a:t>Concerne </a:t>
            </a:r>
            <a:r>
              <a:rPr lang="fr-FR" sz="2200" b="1" u="sng" dirty="0">
                <a:latin typeface="Arial" panose="020B0604020202020204" pitchFamily="34" charset="0"/>
                <a:cs typeface="Arial" panose="020B0604020202020204" pitchFamily="34" charset="0"/>
              </a:rPr>
              <a:t>tous les acteurs </a:t>
            </a:r>
            <a:r>
              <a:rPr lang="fr-FR" sz="2200" dirty="0">
                <a:latin typeface="Arial" panose="020B0604020202020204" pitchFamily="34" charset="0"/>
                <a:cs typeface="Arial" panose="020B0604020202020204" pitchFamily="34" charset="0"/>
              </a:rPr>
              <a:t>de l’établissement, notamment les enseignants</a:t>
            </a:r>
          </a:p>
          <a:p>
            <a:pPr marL="285750" indent="-285750">
              <a:spcAft>
                <a:spcPts val="1200"/>
              </a:spcAft>
              <a:buFont typeface="Wingdings" panose="05000000000000000000" pitchFamily="2" charset="2"/>
              <a:buChar char="ü"/>
            </a:pPr>
            <a:r>
              <a:rPr lang="fr-FR" sz="2200" dirty="0">
                <a:latin typeface="Arial" panose="020B0604020202020204" pitchFamily="34" charset="0"/>
                <a:cs typeface="Arial" panose="020B0604020202020204" pitchFamily="34" charset="0"/>
              </a:rPr>
              <a:t>Vise l’acquisition de compétences</a:t>
            </a:r>
          </a:p>
          <a:p>
            <a:endParaRPr lang="fr-FR" sz="2200" dirty="0">
              <a:latin typeface="Arial" panose="020B0604020202020204" pitchFamily="34" charset="0"/>
              <a:cs typeface="Arial" panose="020B0604020202020204" pitchFamily="34" charset="0"/>
            </a:endParaRPr>
          </a:p>
          <a:p>
            <a:endParaRPr lang="fr-FR" sz="2200" dirty="0">
              <a:latin typeface="Arial" panose="020B0604020202020204" pitchFamily="34" charset="0"/>
              <a:cs typeface="Arial" panose="020B0604020202020204" pitchFamily="34" charset="0"/>
            </a:endParaRPr>
          </a:p>
          <a:p>
            <a:endParaRPr lang="fr-FR" sz="2200" dirty="0">
              <a:latin typeface="Arial" panose="020B0604020202020204" pitchFamily="34" charset="0"/>
              <a:cs typeface="Arial" panose="020B0604020202020204" pitchFamily="34" charset="0"/>
            </a:endParaRPr>
          </a:p>
          <a:p>
            <a:endParaRPr lang="fr-FR" sz="22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id="{3BC624EF-B34A-4A4A-8E00-6876C621A2EC}"/>
              </a:ext>
            </a:extLst>
          </p:cNvPr>
          <p:cNvSpPr txBox="1">
            <a:spLocks/>
          </p:cNvSpPr>
          <p:nvPr/>
        </p:nvSpPr>
        <p:spPr bwMode="gray">
          <a:xfrm>
            <a:off x="16454" y="548533"/>
            <a:ext cx="9905999" cy="648219"/>
          </a:xfrm>
          <a:prstGeom prst="rect">
            <a:avLst/>
          </a:prstGeom>
        </p:spPr>
        <p:txBody>
          <a:bodyPr vert="horz" lIns="0" tIns="0" rIns="0" bIns="0" rtlCol="0" anchor="t" anchorCtr="0">
            <a:noAutofit/>
          </a:bodyPr>
          <a:lst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a:lstStyle>
          <a:p>
            <a:pPr marL="514350" indent="-514350" algn="ctr">
              <a:spcAft>
                <a:spcPts val="600"/>
              </a:spcAft>
              <a:buAutoNum type="arabicPeriod"/>
            </a:pPr>
            <a:r>
              <a:rPr lang="fr-FR" sz="2800" dirty="0">
                <a:latin typeface="Arial" panose="020B0604020202020204" pitchFamily="34" charset="0"/>
                <a:cs typeface="Arial" panose="020B0604020202020204" pitchFamily="34" charset="0"/>
              </a:rPr>
              <a:t>Cadrage politique de l’orientation</a:t>
            </a:r>
          </a:p>
          <a:p>
            <a:pPr algn="ctr">
              <a:spcAft>
                <a:spcPts val="600"/>
              </a:spcAft>
            </a:pPr>
            <a:br>
              <a:rPr lang="fr-FR" sz="2400" dirty="0">
                <a:latin typeface="Arial" panose="020B0604020202020204" pitchFamily="34" charset="0"/>
                <a:cs typeface="Arial" panose="020B0604020202020204" pitchFamily="34" charset="0"/>
              </a:rPr>
            </a:br>
            <a:br>
              <a:rPr lang="fr-FR" dirty="0"/>
            </a:br>
            <a:endParaRPr lang="fr-FR" dirty="0"/>
          </a:p>
        </p:txBody>
      </p:sp>
    </p:spTree>
    <p:extLst>
      <p:ext uri="{BB962C8B-B14F-4D97-AF65-F5344CB8AC3E}">
        <p14:creationId xmlns:p14="http://schemas.microsoft.com/office/powerpoint/2010/main" val="20142165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36EDF-C164-4ED2-8929-8A4DCDB48C40}"/>
              </a:ext>
            </a:extLst>
          </p:cNvPr>
          <p:cNvSpPr>
            <a:spLocks noGrp="1"/>
          </p:cNvSpPr>
          <p:nvPr>
            <p:ph type="title"/>
          </p:nvPr>
        </p:nvSpPr>
        <p:spPr>
          <a:xfrm>
            <a:off x="0" y="548680"/>
            <a:ext cx="9905999" cy="652254"/>
          </a:xfrm>
        </p:spPr>
        <p:txBody>
          <a:bodyPr/>
          <a:lstStyle/>
          <a:p>
            <a:pPr algn="ctr"/>
            <a:br>
              <a:rPr lang="fr-FR" dirty="0"/>
            </a:br>
            <a:endParaRPr lang="fr-FR" dirty="0"/>
          </a:p>
        </p:txBody>
      </p:sp>
      <p:sp>
        <p:nvSpPr>
          <p:cNvPr id="3" name="Espace réservé du contenu 2">
            <a:extLst>
              <a:ext uri="{FF2B5EF4-FFF2-40B4-BE49-F238E27FC236}">
                <a16:creationId xmlns:a16="http://schemas.microsoft.com/office/drawing/2014/main" id="{3B1A5330-58CC-4234-BF5B-351579FB4BD9}"/>
              </a:ext>
            </a:extLst>
          </p:cNvPr>
          <p:cNvSpPr>
            <a:spLocks noGrp="1"/>
          </p:cNvSpPr>
          <p:nvPr>
            <p:ph idx="1"/>
          </p:nvPr>
        </p:nvSpPr>
        <p:spPr>
          <a:xfrm>
            <a:off x="389999" y="1268761"/>
            <a:ext cx="9126000" cy="5082606"/>
          </a:xfrm>
        </p:spPr>
        <p:txBody>
          <a:bodyPr/>
          <a:lstStyle/>
          <a:p>
            <a:pPr>
              <a:spcAft>
                <a:spcPts val="600"/>
              </a:spcAft>
            </a:pPr>
            <a:r>
              <a:rPr lang="fr-FR" sz="2800" b="1" dirty="0">
                <a:latin typeface="Arial" panose="020B0604020202020204" pitchFamily="34" charset="0"/>
                <a:cs typeface="Arial" panose="020B0604020202020204" pitchFamily="34" charset="0"/>
              </a:rPr>
              <a:t>1.</a:t>
            </a:r>
            <a:r>
              <a:rPr lang="fr-FR" sz="2000" b="1" dirty="0">
                <a:latin typeface="Arial" panose="020B0604020202020204" pitchFamily="34" charset="0"/>
                <a:cs typeface="Arial" panose="020B0604020202020204" pitchFamily="34" charset="0"/>
              </a:rPr>
              <a:t>4  </a:t>
            </a:r>
            <a:r>
              <a:rPr lang="fr-FR" sz="2600" b="1" dirty="0">
                <a:latin typeface="Arial" panose="020B0604020202020204" pitchFamily="34" charset="0"/>
                <a:cs typeface="Arial" panose="020B0604020202020204" pitchFamily="34" charset="0"/>
              </a:rPr>
              <a:t>Les heures dédiées</a:t>
            </a:r>
          </a:p>
          <a:p>
            <a:pPr>
              <a:spcAft>
                <a:spcPts val="600"/>
              </a:spcAft>
            </a:pPr>
            <a:r>
              <a:rPr lang="fr-FR" sz="2000" b="1" dirty="0">
                <a:solidFill>
                  <a:srgbClr val="0070C0"/>
                </a:solidFill>
                <a:latin typeface="Arial" panose="020B0604020202020204" pitchFamily="34" charset="0"/>
                <a:cs typeface="Arial" panose="020B0604020202020204" pitchFamily="34" charset="0"/>
              </a:rPr>
              <a:t>Lycée général et technologique </a:t>
            </a:r>
            <a:r>
              <a:rPr lang="fr-FR" sz="2000" b="1"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54 h par niveau (Réforme du lycée 2018)</a:t>
            </a:r>
          </a:p>
          <a:p>
            <a:pPr marL="359991" lvl="2" indent="0">
              <a:buNone/>
            </a:pPr>
            <a:r>
              <a:rPr lang="fr-FR" sz="2000" b="1" dirty="0">
                <a:latin typeface="Arial" panose="020B0604020202020204" pitchFamily="34" charset="0"/>
                <a:cs typeface="Arial" panose="020B0604020202020204" pitchFamily="34" charset="0"/>
              </a:rPr>
              <a:t>Objectifs :</a:t>
            </a:r>
          </a:p>
          <a:p>
            <a:pPr marL="774890" lvl="2" indent="-342900">
              <a:spcBef>
                <a:spcPts val="0"/>
              </a:spcBef>
              <a:spcAft>
                <a:spcPts val="0"/>
              </a:spcAft>
              <a:buFont typeface="+mj-lt"/>
              <a:buAutoNum type="arabicPeriod"/>
            </a:pPr>
            <a:r>
              <a:rPr lang="fr-FR" sz="2000" dirty="0">
                <a:latin typeface="Arial" panose="020B0604020202020204" pitchFamily="34" charset="0"/>
                <a:cs typeface="Arial" panose="020B0604020202020204" pitchFamily="34" charset="0"/>
              </a:rPr>
              <a:t>Découvrir le monde professionnel et s’y repérer</a:t>
            </a:r>
          </a:p>
          <a:p>
            <a:pPr marL="774890" lvl="2" indent="-342900">
              <a:spcBef>
                <a:spcPts val="0"/>
              </a:spcBef>
              <a:spcAft>
                <a:spcPts val="0"/>
              </a:spcAft>
              <a:buFont typeface="+mj-lt"/>
              <a:buAutoNum type="arabicPeriod"/>
            </a:pPr>
            <a:r>
              <a:rPr lang="fr-FR" sz="2000" dirty="0">
                <a:latin typeface="Arial" panose="020B0604020202020204" pitchFamily="34" charset="0"/>
                <a:cs typeface="Arial" panose="020B0604020202020204" pitchFamily="34" charset="0"/>
              </a:rPr>
              <a:t>Connaître les formations de l’enseignement supérieur et leurs débouchés</a:t>
            </a:r>
          </a:p>
          <a:p>
            <a:pPr marL="774890" lvl="2" indent="-342900">
              <a:spcBef>
                <a:spcPts val="0"/>
              </a:spcBef>
              <a:spcAft>
                <a:spcPts val="1200"/>
              </a:spcAft>
              <a:buFont typeface="+mj-lt"/>
              <a:buAutoNum type="arabicPeriod"/>
            </a:pPr>
            <a:r>
              <a:rPr lang="fr-FR" sz="2000" dirty="0">
                <a:latin typeface="Arial" panose="020B0604020202020204" pitchFamily="34" charset="0"/>
                <a:cs typeface="Arial" panose="020B0604020202020204" pitchFamily="34" charset="0"/>
              </a:rPr>
              <a:t>Elaborer son projet d’orientation</a:t>
            </a:r>
          </a:p>
          <a:p>
            <a:pPr>
              <a:spcAft>
                <a:spcPts val="600"/>
              </a:spcAft>
            </a:pPr>
            <a:r>
              <a:rPr lang="fr-FR" sz="2000" b="1" dirty="0">
                <a:solidFill>
                  <a:srgbClr val="0070C0"/>
                </a:solidFill>
                <a:latin typeface="Arial" panose="020B0604020202020204" pitchFamily="34" charset="0"/>
                <a:cs typeface="Arial" panose="020B0604020202020204" pitchFamily="34" charset="0"/>
              </a:rPr>
              <a:t>Lycée professionnel</a:t>
            </a:r>
            <a:r>
              <a:rPr lang="fr-FR" sz="2000" b="1" dirty="0">
                <a:latin typeface="Arial" panose="020B0604020202020204" pitchFamily="34" charset="0"/>
                <a:cs typeface="Arial" panose="020B0604020202020204" pitchFamily="34" charset="0"/>
              </a:rPr>
              <a:t> : </a:t>
            </a:r>
            <a:r>
              <a:rPr lang="fr-FR" sz="2000" dirty="0">
                <a:latin typeface="Arial" panose="020B0604020202020204" pitchFamily="34" charset="0"/>
                <a:cs typeface="Arial" panose="020B0604020202020204" pitchFamily="34" charset="0"/>
              </a:rPr>
              <a:t>265 heures sur 3 années pour les Bac Pro - 192 heures sur 2 années pour les CAP</a:t>
            </a:r>
          </a:p>
          <a:p>
            <a:pPr marL="359991" lvl="2" indent="0">
              <a:buNone/>
            </a:pPr>
            <a:r>
              <a:rPr lang="fr-FR" sz="2000" b="1" dirty="0">
                <a:latin typeface="Arial" panose="020B0604020202020204" pitchFamily="34" charset="0"/>
                <a:cs typeface="Arial" panose="020B0604020202020204" pitchFamily="34" charset="0"/>
              </a:rPr>
              <a:t>Objectifs :</a:t>
            </a:r>
          </a:p>
          <a:p>
            <a:pPr marL="702891" lvl="2" indent="-342900">
              <a:spcAft>
                <a:spcPts val="0"/>
              </a:spcAft>
              <a:buFont typeface="+mj-lt"/>
              <a:buAutoNum type="arabicPeriod"/>
            </a:pPr>
            <a:r>
              <a:rPr lang="fr-FR" sz="2000" dirty="0">
                <a:latin typeface="Arial" panose="020B0604020202020204" pitchFamily="34" charset="0"/>
                <a:cs typeface="Arial" panose="020B0604020202020204" pitchFamily="34" charset="0"/>
              </a:rPr>
              <a:t>Appréhender les principes de fonctionnement et la diversité du monde économique et professionnel ainsi que les perspectives d’insertion </a:t>
            </a:r>
          </a:p>
          <a:p>
            <a:pPr marL="702891" lvl="2" indent="-342900">
              <a:spcAft>
                <a:spcPts val="0"/>
              </a:spcAft>
              <a:buFont typeface="+mj-lt"/>
              <a:buAutoNum type="arabicPeriod"/>
            </a:pPr>
            <a:r>
              <a:rPr lang="fr-FR" sz="2000" dirty="0">
                <a:latin typeface="Arial" panose="020B0604020202020204" pitchFamily="34" charset="0"/>
                <a:cs typeface="Arial" panose="020B0604020202020204" pitchFamily="34" charset="0"/>
              </a:rPr>
              <a:t>Connaître les possibilités de poursuite d’études post-CAP et post-baccalauréat professionnel</a:t>
            </a:r>
          </a:p>
          <a:p>
            <a:pPr marL="702891" lvl="2" indent="-342900">
              <a:spcAft>
                <a:spcPts val="0"/>
              </a:spcAft>
              <a:buFont typeface="+mj-lt"/>
              <a:buAutoNum type="arabicPeriod"/>
            </a:pPr>
            <a:r>
              <a:rPr lang="fr-FR" sz="2000" dirty="0">
                <a:latin typeface="Arial" panose="020B0604020202020204" pitchFamily="34" charset="0"/>
                <a:cs typeface="Arial" panose="020B0604020202020204" pitchFamily="34" charset="0"/>
              </a:rPr>
              <a:t>Elaborer son projet d’orientation scolaire et professionnelle.</a:t>
            </a:r>
            <a:endParaRPr lang="fr-FR" sz="2000" b="1" dirty="0">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p:txBody>
      </p:sp>
      <p:sp>
        <p:nvSpPr>
          <p:cNvPr id="7" name="Titre 1">
            <a:extLst>
              <a:ext uri="{FF2B5EF4-FFF2-40B4-BE49-F238E27FC236}">
                <a16:creationId xmlns:a16="http://schemas.microsoft.com/office/drawing/2014/main" id="{15ED1FEB-C84B-47AF-A247-D8F71DA5B81D}"/>
              </a:ext>
            </a:extLst>
          </p:cNvPr>
          <p:cNvSpPr txBox="1">
            <a:spLocks/>
          </p:cNvSpPr>
          <p:nvPr/>
        </p:nvSpPr>
        <p:spPr bwMode="gray">
          <a:xfrm>
            <a:off x="16454" y="548533"/>
            <a:ext cx="9905999" cy="648219"/>
          </a:xfrm>
          <a:prstGeom prst="rect">
            <a:avLst/>
          </a:prstGeom>
        </p:spPr>
        <p:txBody>
          <a:bodyPr vert="horz" lIns="0" tIns="0" rIns="0" bIns="0" rtlCol="0" anchor="t" anchorCtr="0">
            <a:noAutofit/>
          </a:bodyPr>
          <a:lst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a:lstStyle>
          <a:p>
            <a:pPr marL="514350" indent="-514350" algn="ctr">
              <a:spcAft>
                <a:spcPts val="600"/>
              </a:spcAft>
              <a:buAutoNum type="arabicPeriod"/>
            </a:pPr>
            <a:r>
              <a:rPr lang="fr-FR" sz="2800" dirty="0">
                <a:latin typeface="Arial" panose="020B0604020202020204" pitchFamily="34" charset="0"/>
                <a:cs typeface="Arial" panose="020B0604020202020204" pitchFamily="34" charset="0"/>
              </a:rPr>
              <a:t>Cadrage politique de l’orientation</a:t>
            </a:r>
          </a:p>
          <a:p>
            <a:pPr algn="ctr">
              <a:spcAft>
                <a:spcPts val="600"/>
              </a:spcAft>
            </a:pPr>
            <a:br>
              <a:rPr lang="fr-FR" sz="2400" dirty="0">
                <a:latin typeface="Arial" panose="020B0604020202020204" pitchFamily="34" charset="0"/>
                <a:cs typeface="Arial" panose="020B0604020202020204" pitchFamily="34" charset="0"/>
              </a:rPr>
            </a:br>
            <a:br>
              <a:rPr lang="fr-FR" dirty="0"/>
            </a:br>
            <a:endParaRPr lang="fr-FR" dirty="0"/>
          </a:p>
        </p:txBody>
      </p:sp>
    </p:spTree>
    <p:extLst>
      <p:ext uri="{BB962C8B-B14F-4D97-AF65-F5344CB8AC3E}">
        <p14:creationId xmlns:p14="http://schemas.microsoft.com/office/powerpoint/2010/main" val="52430649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panose="020B0604020202020204" pitchFamily="34" charset="0"/>
                <a:cs typeface="Arial" panose="020B0604020202020204" pitchFamily="34" charset="0"/>
              </a:rPr>
              <a:t>Déroulé de la présentation</a:t>
            </a:r>
          </a:p>
        </p:txBody>
      </p:sp>
      <p:sp>
        <p:nvSpPr>
          <p:cNvPr id="3" name="Espace réservé du contenu 2"/>
          <p:cNvSpPr>
            <a:spLocks noGrp="1"/>
          </p:cNvSpPr>
          <p:nvPr>
            <p:ph idx="1"/>
          </p:nvPr>
        </p:nvSpPr>
        <p:spPr>
          <a:xfrm>
            <a:off x="389999" y="2160000"/>
            <a:ext cx="9126000" cy="3720000"/>
          </a:xfrm>
        </p:spPr>
        <p:txBody>
          <a:bodyPr>
            <a:normAutofit/>
          </a:bodyPr>
          <a:lstStyle/>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Cadrage politique de l’orientation</a:t>
            </a:r>
          </a:p>
          <a:p>
            <a:pPr marL="514350" indent="-514350">
              <a:buFont typeface="+mj-lt"/>
              <a:buAutoNum type="arabicPeriod"/>
            </a:pPr>
            <a:r>
              <a:rPr lang="fr-FR" sz="2800" b="1" dirty="0">
                <a:latin typeface="Arial" panose="020B0604020202020204" pitchFamily="34" charset="0"/>
                <a:cs typeface="Arial" panose="020B0604020202020204" pitchFamily="34" charset="0"/>
              </a:rPr>
              <a:t>Le rôle de chacun </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L’offre de formation </a:t>
            </a:r>
            <a:r>
              <a:rPr lang="fr-FR" sz="2800" dirty="0" err="1">
                <a:solidFill>
                  <a:schemeClr val="bg1">
                    <a:lumMod val="65000"/>
                  </a:schemeClr>
                </a:solidFill>
                <a:latin typeface="Arial" panose="020B0604020202020204" pitchFamily="34" charset="0"/>
                <a:cs typeface="Arial" panose="020B0604020202020204" pitchFamily="34" charset="0"/>
              </a:rPr>
              <a:t>post-bac</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L’outil </a:t>
            </a:r>
            <a:r>
              <a:rPr lang="fr-FR" sz="2800" dirty="0" err="1">
                <a:solidFill>
                  <a:schemeClr val="bg1">
                    <a:lumMod val="65000"/>
                  </a:schemeClr>
                </a:solidFill>
                <a:latin typeface="Arial" panose="020B0604020202020204" pitchFamily="34" charset="0"/>
                <a:cs typeface="Arial" panose="020B0604020202020204" pitchFamily="34" charset="0"/>
              </a:rPr>
              <a:t>Parcoursup</a:t>
            </a:r>
            <a:endParaRPr lang="fr-FR" sz="2800" dirty="0">
              <a:solidFill>
                <a:schemeClr val="bg1">
                  <a:lumMod val="65000"/>
                </a:schemeClr>
              </a:solidFill>
              <a:latin typeface="Arial" panose="020B0604020202020204" pitchFamily="34" charset="0"/>
              <a:cs typeface="Arial" panose="020B0604020202020204" pitchFamily="34" charset="0"/>
            </a:endParaRP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Les ressources</a:t>
            </a:r>
          </a:p>
          <a:p>
            <a:pPr marL="514350" indent="-514350">
              <a:buFont typeface="+mj-lt"/>
              <a:buAutoNum type="arabicPeriod"/>
            </a:pPr>
            <a:r>
              <a:rPr lang="fr-FR" sz="2800" dirty="0">
                <a:solidFill>
                  <a:schemeClr val="bg1">
                    <a:lumMod val="65000"/>
                  </a:schemeClr>
                </a:solidFill>
                <a:latin typeface="Arial" panose="020B0604020202020204" pitchFamily="34" charset="0"/>
                <a:cs typeface="Arial" panose="020B0604020202020204" pitchFamily="34" charset="0"/>
              </a:rPr>
              <a:t>Echanges</a:t>
            </a:r>
          </a:p>
        </p:txBody>
      </p:sp>
    </p:spTree>
    <p:extLst>
      <p:ext uri="{BB962C8B-B14F-4D97-AF65-F5344CB8AC3E}">
        <p14:creationId xmlns:p14="http://schemas.microsoft.com/office/powerpoint/2010/main" val="374268780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5FC36D-2465-4C85-8E7D-3CDD1B4A4D38}"/>
              </a:ext>
            </a:extLst>
          </p:cNvPr>
          <p:cNvSpPr>
            <a:spLocks noGrp="1"/>
          </p:cNvSpPr>
          <p:nvPr>
            <p:ph type="title"/>
          </p:nvPr>
        </p:nvSpPr>
        <p:spPr>
          <a:xfrm>
            <a:off x="979311" y="332656"/>
            <a:ext cx="7947376" cy="716832"/>
          </a:xfrm>
        </p:spPr>
        <p:txBody>
          <a:bodyPr/>
          <a:lstStyle/>
          <a:p>
            <a:pPr algn="ctr"/>
            <a:r>
              <a:rPr lang="fr-FR" sz="2800" dirty="0">
                <a:latin typeface="Arial" panose="020B0604020202020204" pitchFamily="34" charset="0"/>
                <a:cs typeface="Arial" panose="020B0604020202020204" pitchFamily="34" charset="0"/>
              </a:rPr>
              <a:t>2. Le rôle de chacun </a:t>
            </a:r>
            <a:br>
              <a:rPr lang="fr-FR" sz="2800" dirty="0">
                <a:latin typeface="Arial" panose="020B0604020202020204" pitchFamily="34" charset="0"/>
                <a:cs typeface="Arial" panose="020B0604020202020204" pitchFamily="34" charset="0"/>
              </a:rPr>
            </a:b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La cheffe ou le chef d’établissement : pilote du Parcours Avenir</a:t>
            </a:r>
          </a:p>
        </p:txBody>
      </p:sp>
      <p:sp>
        <p:nvSpPr>
          <p:cNvPr id="3" name="Espace réservé du contenu 2">
            <a:extLst>
              <a:ext uri="{FF2B5EF4-FFF2-40B4-BE49-F238E27FC236}">
                <a16:creationId xmlns:a16="http://schemas.microsoft.com/office/drawing/2014/main" id="{CE5423C1-E273-41E6-A627-3A6DEC5ED94B}"/>
              </a:ext>
            </a:extLst>
          </p:cNvPr>
          <p:cNvSpPr>
            <a:spLocks noGrp="1"/>
          </p:cNvSpPr>
          <p:nvPr>
            <p:ph idx="1"/>
          </p:nvPr>
        </p:nvSpPr>
        <p:spPr>
          <a:xfrm>
            <a:off x="389999" y="1121496"/>
            <a:ext cx="9126000" cy="5187824"/>
          </a:xfrm>
        </p:spPr>
        <p:txBody>
          <a:bodyPr/>
          <a:lstStyle/>
          <a:p>
            <a:pPr marL="285750" indent="-285750">
              <a:spcAft>
                <a:spcPts val="200"/>
              </a:spcAft>
              <a:buFont typeface="Wingdings" panose="05000000000000000000" pitchFamily="2" charset="2"/>
              <a:buChar char="ü"/>
            </a:pPr>
            <a:endParaRPr lang="fr-FR" sz="1400" b="1"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endParaRPr lang="fr-FR" sz="1400" b="1"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endParaRPr lang="fr-FR" sz="1400" b="1"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endParaRPr lang="fr-FR" sz="1400" b="1"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endParaRPr lang="fr-FR" sz="1400" b="1"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La directrice ou le directeur de CIO</a:t>
            </a:r>
          </a:p>
          <a:p>
            <a:pPr>
              <a:spcAft>
                <a:spcPts val="200"/>
              </a:spcAft>
            </a:pPr>
            <a:r>
              <a:rPr lang="fr-FR" sz="1400" dirty="0">
                <a:latin typeface="Arial" panose="020B0604020202020204" pitchFamily="34" charset="0"/>
                <a:cs typeface="Arial" panose="020B0604020202020204" pitchFamily="34" charset="0"/>
              </a:rPr>
              <a:t>assure la cohérence des actions conduites sur son territoire en matière d’information, de conseil et d’accompagnement, et contribue à établir l’interface entre les établissements et les partenaires locaux</a:t>
            </a: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La ou le psychologue de l'éducation nationale (</a:t>
            </a:r>
            <a:r>
              <a:rPr lang="fr-FR" sz="1400" b="1" dirty="0" err="1">
                <a:latin typeface="Arial" panose="020B0604020202020204" pitchFamily="34" charset="0"/>
                <a:cs typeface="Arial" panose="020B0604020202020204" pitchFamily="34" charset="0"/>
              </a:rPr>
              <a:t>PsyEN</a:t>
            </a:r>
            <a:r>
              <a:rPr lang="fr-FR" sz="1400" b="1" dirty="0">
                <a:latin typeface="Arial" panose="020B0604020202020204" pitchFamily="34" charset="0"/>
                <a:cs typeface="Arial" panose="020B0604020202020204" pitchFamily="34" charset="0"/>
              </a:rPr>
              <a:t>) </a:t>
            </a:r>
          </a:p>
          <a:p>
            <a:pPr>
              <a:spcAft>
                <a:spcPts val="200"/>
              </a:spcAft>
            </a:pPr>
            <a:r>
              <a:rPr lang="fr-FR" sz="1400" dirty="0">
                <a:latin typeface="Arial" panose="020B0604020202020204" pitchFamily="34" charset="0"/>
                <a:cs typeface="Arial" panose="020B0604020202020204" pitchFamily="34" charset="0"/>
              </a:rPr>
              <a:t>intervient dans l’ingénierie pédagogique du parcours Avenir (conseiller technique du chef d’établissement), apporte son expertise du développement psychologique des adolescents et sa connaissance des voies de formation et de leurs débouchés</a:t>
            </a:r>
          </a:p>
          <a:p>
            <a:pPr>
              <a:spcAft>
                <a:spcPts val="200"/>
              </a:spcAft>
            </a:pPr>
            <a:endParaRPr 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90783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5FC36D-2465-4C85-8E7D-3CDD1B4A4D38}"/>
              </a:ext>
            </a:extLst>
          </p:cNvPr>
          <p:cNvSpPr>
            <a:spLocks noGrp="1"/>
          </p:cNvSpPr>
          <p:nvPr>
            <p:ph type="title"/>
          </p:nvPr>
        </p:nvSpPr>
        <p:spPr>
          <a:xfrm>
            <a:off x="979311" y="332656"/>
            <a:ext cx="7947376" cy="716832"/>
          </a:xfrm>
        </p:spPr>
        <p:txBody>
          <a:bodyPr/>
          <a:lstStyle/>
          <a:p>
            <a:pPr algn="ctr"/>
            <a:r>
              <a:rPr lang="fr-FR" sz="2800" dirty="0">
                <a:latin typeface="Arial" panose="020B0604020202020204" pitchFamily="34" charset="0"/>
                <a:cs typeface="Arial" panose="020B0604020202020204" pitchFamily="34" charset="0"/>
              </a:rPr>
              <a:t>2. Le rôle de chacun </a:t>
            </a:r>
            <a:br>
              <a:rPr lang="fr-FR" sz="2800" dirty="0">
                <a:latin typeface="Arial" panose="020B0604020202020204" pitchFamily="34" charset="0"/>
                <a:cs typeface="Arial" panose="020B0604020202020204" pitchFamily="34" charset="0"/>
              </a:rPr>
            </a:b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La cheffe ou le chef d’établissement : pilote du Parcours Avenir (suite)</a:t>
            </a:r>
          </a:p>
        </p:txBody>
      </p:sp>
      <p:sp>
        <p:nvSpPr>
          <p:cNvPr id="3" name="Espace réservé du contenu 2">
            <a:extLst>
              <a:ext uri="{FF2B5EF4-FFF2-40B4-BE49-F238E27FC236}">
                <a16:creationId xmlns:a16="http://schemas.microsoft.com/office/drawing/2014/main" id="{CE5423C1-E273-41E6-A627-3A6DEC5ED94B}"/>
              </a:ext>
            </a:extLst>
          </p:cNvPr>
          <p:cNvSpPr>
            <a:spLocks noGrp="1"/>
          </p:cNvSpPr>
          <p:nvPr>
            <p:ph idx="1"/>
          </p:nvPr>
        </p:nvSpPr>
        <p:spPr>
          <a:xfrm>
            <a:off x="389999" y="1121496"/>
            <a:ext cx="9126000" cy="5187824"/>
          </a:xfrm>
        </p:spPr>
        <p:txBody>
          <a:bodyPr/>
          <a:lstStyle/>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La conseillère principale ou le conseiller principal d’éducation (CPE)</a:t>
            </a:r>
          </a:p>
          <a:p>
            <a:pPr>
              <a:spcAft>
                <a:spcPts val="200"/>
              </a:spcAft>
            </a:pPr>
            <a:r>
              <a:rPr lang="fr-FR" sz="1400" dirty="0">
                <a:latin typeface="Arial" panose="020B0604020202020204" pitchFamily="34" charset="0"/>
                <a:cs typeface="Arial" panose="020B0604020202020204" pitchFamily="34" charset="0"/>
              </a:rPr>
              <a:t>apporte son expertise et sa connaissance particulière de l’élève, et assure le suivi du parcours de l’élève en relation avec les familles et en collaboration avec toute l’équipe éducative</a:t>
            </a: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La professeure ou le professeur documentaliste</a:t>
            </a:r>
          </a:p>
          <a:p>
            <a:pPr>
              <a:spcAft>
                <a:spcPts val="200"/>
              </a:spcAft>
            </a:pPr>
            <a:r>
              <a:rPr lang="fr-FR" sz="1400" dirty="0">
                <a:latin typeface="Arial" panose="020B0604020202020204" pitchFamily="34" charset="0"/>
                <a:cs typeface="Arial" panose="020B0604020202020204" pitchFamily="34" charset="0"/>
              </a:rPr>
              <a:t>veille à la sélection et à la diffusion de l’information dans l’établissement et contribue à son appropriation par les élèves (ressources papier et numérique)</a:t>
            </a: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La professeure principale ou le professeur principal</a:t>
            </a:r>
          </a:p>
          <a:p>
            <a:pPr>
              <a:spcAft>
                <a:spcPts val="200"/>
              </a:spcAft>
            </a:pPr>
            <a:r>
              <a:rPr lang="fr-FR" sz="1400" dirty="0">
                <a:latin typeface="Arial" panose="020B0604020202020204" pitchFamily="34" charset="0"/>
                <a:cs typeface="Arial" panose="020B0604020202020204" pitchFamily="34" charset="0"/>
              </a:rPr>
              <a:t>assure le suivi du parcours de l’élève en lien avec la famille, le </a:t>
            </a:r>
            <a:r>
              <a:rPr lang="fr-FR" sz="1400" dirty="0" err="1">
                <a:latin typeface="Arial" panose="020B0604020202020204" pitchFamily="34" charset="0"/>
                <a:cs typeface="Arial" panose="020B0604020202020204" pitchFamily="34" charset="0"/>
              </a:rPr>
              <a:t>PsyEN</a:t>
            </a:r>
            <a:r>
              <a:rPr lang="fr-FR" sz="1400" dirty="0">
                <a:latin typeface="Arial" panose="020B0604020202020204" pitchFamily="34" charset="0"/>
                <a:cs typeface="Arial" panose="020B0604020202020204" pitchFamily="34" charset="0"/>
              </a:rPr>
              <a:t>, le CPE et le service médico-social</a:t>
            </a: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Les professeurs</a:t>
            </a:r>
          </a:p>
          <a:p>
            <a:pPr>
              <a:spcAft>
                <a:spcPts val="200"/>
              </a:spcAft>
            </a:pPr>
            <a:r>
              <a:rPr lang="fr-FR" sz="1400" dirty="0">
                <a:latin typeface="Arial" panose="020B0604020202020204" pitchFamily="34" charset="0"/>
                <a:cs typeface="Arial" panose="020B0604020202020204" pitchFamily="34" charset="0"/>
              </a:rPr>
              <a:t>mettent en œuvre le parcours Avenir dans leurs enseignements</a:t>
            </a:r>
          </a:p>
          <a:p>
            <a:pPr>
              <a:spcAft>
                <a:spcPts val="200"/>
              </a:spcAft>
            </a:pPr>
            <a:endParaRPr lang="fr-FR" sz="1400" dirty="0">
              <a:latin typeface="Arial" panose="020B0604020202020204" pitchFamily="34" charset="0"/>
              <a:cs typeface="Arial" panose="020B0604020202020204" pitchFamily="34" charset="0"/>
            </a:endParaRPr>
          </a:p>
          <a:p>
            <a:pPr marL="285750" indent="-285750">
              <a:spcAft>
                <a:spcPts val="200"/>
              </a:spcAft>
              <a:buFont typeface="Wingdings" panose="05000000000000000000" pitchFamily="2" charset="2"/>
              <a:buChar char="ü"/>
            </a:pPr>
            <a:r>
              <a:rPr lang="fr-FR" sz="1400" b="1" dirty="0">
                <a:latin typeface="Arial" panose="020B0604020202020204" pitchFamily="34" charset="0"/>
                <a:cs typeface="Arial" panose="020B0604020202020204" pitchFamily="34" charset="0"/>
              </a:rPr>
              <a:t>L’équipe éducative</a:t>
            </a:r>
          </a:p>
          <a:p>
            <a:pPr>
              <a:spcAft>
                <a:spcPts val="200"/>
              </a:spcAft>
            </a:pPr>
            <a:r>
              <a:rPr lang="fr-FR" sz="1400" dirty="0">
                <a:latin typeface="Arial" panose="020B0604020202020204" pitchFamily="34" charset="0"/>
                <a:cs typeface="Arial" panose="020B0604020202020204" pitchFamily="34" charset="0"/>
              </a:rPr>
              <a:t>participe selon le programme de l’établissement aux différentes actions mises en œuvre</a:t>
            </a:r>
          </a:p>
        </p:txBody>
      </p:sp>
    </p:spTree>
    <p:extLst>
      <p:ext uri="{BB962C8B-B14F-4D97-AF65-F5344CB8AC3E}">
        <p14:creationId xmlns:p14="http://schemas.microsoft.com/office/powerpoint/2010/main" val="3822273969"/>
      </p:ext>
    </p:extLst>
  </p:cSld>
  <p:clrMapOvr>
    <a:masterClrMapping/>
  </p:clrMapOvr>
  <p:transition spd="med">
    <p:fade/>
  </p:transition>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2_FOND ECRAN_4_3" id="{10C338DC-25DE-DE49-B378-885F7B62B31C}" vid="{8EB08C32-EACE-6D4D-9991-56925EA9F4D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2c7ddd52-0a06-43b1-a35c-dcb15ea2e3f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665D03-BD43-4A86-B6D2-5126C047A9BC}">
  <ds:schemaRefs>
    <ds:schemaRef ds:uri="http://purl.org/dc/terms/"/>
    <ds:schemaRef ds:uri="http://purl.org/dc/dcmitype/"/>
    <ds:schemaRef ds:uri="http://www.w3.org/XML/1998/namespace"/>
    <ds:schemaRef ds:uri="http://schemas.microsoft.com/office/2006/documentManagement/types"/>
    <ds:schemaRef ds:uri="http://schemas.microsoft.com/office/infopath/2007/PartnerControls"/>
    <ds:schemaRef ds:uri="2c7ddd52-0a06-43b1-a35c-dcb15ea2e3f4"/>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CB448C3-5FE1-481F-85C8-33598570CB24}">
  <ds:schemaRefs>
    <ds:schemaRef ds:uri="http://schemas.microsoft.com/sharepoint/v3/contenttype/forms"/>
  </ds:schemaRefs>
</ds:datastoreItem>
</file>

<file path=customXml/itemProps3.xml><?xml version="1.0" encoding="utf-8"?>
<ds:datastoreItem xmlns:ds="http://schemas.openxmlformats.org/officeDocument/2006/customXml" ds:itemID="{1035F979-A072-4E70-A14C-C63B81B29C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37634</TotalTime>
  <Words>1109</Words>
  <Application>Microsoft Office PowerPoint</Application>
  <PresentationFormat>Format A4 (210 x 297 mm)</PresentationFormat>
  <Paragraphs>204</Paragraphs>
  <Slides>19</Slides>
  <Notes>15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Marianne</vt:lpstr>
      <vt:lpstr>Roboto</vt:lpstr>
      <vt:lpstr>Wingdings</vt:lpstr>
      <vt:lpstr>MINISTÈRIEL</vt:lpstr>
      <vt:lpstr>Présentation PowerPoint</vt:lpstr>
      <vt:lpstr>Déroulé de la présentation</vt:lpstr>
      <vt:lpstr>Présentation PowerPoint</vt:lpstr>
      <vt:lpstr>Présentation PowerPoint</vt:lpstr>
      <vt:lpstr>    </vt:lpstr>
      <vt:lpstr> </vt:lpstr>
      <vt:lpstr>Déroulé de la présentation</vt:lpstr>
      <vt:lpstr>2. Le rôle de chacun   La cheffe ou le chef d’établissement : pilote du Parcours Avenir</vt:lpstr>
      <vt:lpstr>2. Le rôle de chacun   La cheffe ou le chef d’établissement : pilote du Parcours Avenir (suite)</vt:lpstr>
      <vt:lpstr>Présentation PowerPoint</vt:lpstr>
      <vt:lpstr>Déroulé de la présentation</vt:lpstr>
      <vt:lpstr>Le schéma des études post-bac  </vt:lpstr>
      <vt:lpstr>Déroulé de la présentation</vt:lpstr>
      <vt:lpstr>Présentation PowerPoint</vt:lpstr>
      <vt:lpstr>Déroulé de la présentation</vt:lpstr>
      <vt:lpstr>5. Les ressources  </vt:lpstr>
      <vt:lpstr>5. Les ressources (suite)  </vt:lpstr>
      <vt:lpstr>Déroulé de la présentation</vt:lpstr>
      <vt:lpstr>Contacts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A4</dc:title>
  <dc:subject>Client</dc:subject>
  <dc:creator>Microsoft Office User</dc:creator>
  <cp:lastModifiedBy>Annabelle Latour</cp:lastModifiedBy>
  <cp:revision>328</cp:revision>
  <cp:lastPrinted>2022-12-14T07:27:10Z</cp:lastPrinted>
  <dcterms:created xsi:type="dcterms:W3CDTF">2020-07-03T12:53:24Z</dcterms:created>
  <dcterms:modified xsi:type="dcterms:W3CDTF">2023-12-13T12:53:53Z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